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05f559c9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05f559c9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However, recall that the XY model has continuous symmetry, and that such a symmetry does not break spontaneously in 2D at finite temperature. And it turns out that magnetisation, unlike in Ising model, is actually not a good order parameter to characterise the transition. (We will show this with simulation results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 also turns out that Kosterlitz and Thouless have shown that the phase transition in the XY model is driven by the binding and unbinding of vortex - anti-vortex pairs. So what are these vortices and anti vortices?</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the figure here, we have a vortex. The solid circle represents a spin and if the spin does a full clockwise turn, it is said to have a vorticity of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this other figure, we have the anti-vortex, where the spin does a full anti-clockwise turn, and it is said that it has a vorticity of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Note that these vorticity is always of integer value. Keep this in mind because this is important.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nl">
                <a:solidFill>
                  <a:schemeClr val="dk1"/>
                </a:solidFill>
              </a:rPr>
              <a:t>They can be thought of as quasi-particles and Kosterlitz and Thouless showed how the emergence them led to superconductivity in thin materials. Therefore, it is of interest to study the 2D XY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fcc65085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fcc65085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db50fde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db50fde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db50fde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db50fde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f3a2668e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f3a2668e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t> \begin{tabular}{||c c c c c c c||}</a:t>
            </a:r>
            <a:endParaRPr/>
          </a:p>
          <a:p>
            <a:pPr indent="0" lvl="0" marL="0" rtl="0" algn="l">
              <a:spcBef>
                <a:spcPts val="0"/>
              </a:spcBef>
              <a:spcAft>
                <a:spcPts val="0"/>
              </a:spcAft>
              <a:buClr>
                <a:schemeClr val="dk1"/>
              </a:buClr>
              <a:buSzPts val="1100"/>
              <a:buFont typeface="Arial"/>
              <a:buNone/>
            </a:pPr>
            <a:r>
              <a:rPr lang="nl"/>
              <a:t> \hline</a:t>
            </a:r>
            <a:endParaRPr/>
          </a:p>
          <a:p>
            <a:pPr indent="0" lvl="0" marL="0" rtl="0" algn="l">
              <a:spcBef>
                <a:spcPts val="0"/>
              </a:spcBef>
              <a:spcAft>
                <a:spcPts val="0"/>
              </a:spcAft>
              <a:buClr>
                <a:schemeClr val="dk1"/>
              </a:buClr>
              <a:buSzPts val="1100"/>
              <a:buFont typeface="Arial"/>
              <a:buNone/>
            </a:pPr>
            <a:r>
              <a:rPr lang="nl"/>
              <a:t> T &amp; [1] &amp; [2] &amp; SW &amp; Error &amp; Met &amp; Error \\ [0.5ex]</a:t>
            </a:r>
            <a:endParaRPr/>
          </a:p>
          <a:p>
            <a:pPr indent="0" lvl="0" marL="0" rtl="0" algn="l">
              <a:spcBef>
                <a:spcPts val="0"/>
              </a:spcBef>
              <a:spcAft>
                <a:spcPts val="0"/>
              </a:spcAft>
              <a:buClr>
                <a:schemeClr val="dk1"/>
              </a:buClr>
              <a:buSzPts val="1100"/>
              <a:buFont typeface="Arial"/>
              <a:buNone/>
            </a:pPr>
            <a:r>
              <a:rPr lang="nl"/>
              <a:t> \hline\hline</a:t>
            </a:r>
            <a:endParaRPr/>
          </a:p>
          <a:p>
            <a:pPr indent="0" lvl="0" marL="0" rtl="0" algn="l">
              <a:spcBef>
                <a:spcPts val="0"/>
              </a:spcBef>
              <a:spcAft>
                <a:spcPts val="0"/>
              </a:spcAft>
              <a:buClr>
                <a:schemeClr val="dk1"/>
              </a:buClr>
              <a:buSzPts val="1100"/>
              <a:buFont typeface="Arial"/>
              <a:buNone/>
            </a:pPr>
            <a:r>
              <a:rPr lang="nl"/>
              <a:t> 0.5 &amp; 0.71 &amp; 0.71 &amp; 0.77 $\pm$0.12 &amp; 8\%&amp; 0.69 $\pm$ 0.03 &amp; 2.8\% \\</a:t>
            </a:r>
            <a:endParaRPr/>
          </a:p>
          <a:p>
            <a:pPr indent="0" lvl="0" marL="0" rtl="0" algn="l">
              <a:spcBef>
                <a:spcPts val="0"/>
              </a:spcBef>
              <a:spcAft>
                <a:spcPts val="0"/>
              </a:spcAft>
              <a:buClr>
                <a:schemeClr val="dk1"/>
              </a:buClr>
              <a:buSzPts val="1100"/>
              <a:buFont typeface="Arial"/>
              <a:buNone/>
            </a:pPr>
            <a:r>
              <a:rPr lang="nl"/>
              <a:t> 0.9 &amp; 0.44 &amp; 0.44 &amp; 0.3 $\pm$ 0.004 &amp; 32\% &amp; 0.42 $\pm$ 0.02 &amp; 4.5\% \\</a:t>
            </a:r>
            <a:endParaRPr/>
          </a:p>
          <a:p>
            <a:pPr indent="0" lvl="0" marL="0" rtl="0" algn="l">
              <a:spcBef>
                <a:spcPts val="0"/>
              </a:spcBef>
              <a:spcAft>
                <a:spcPts val="0"/>
              </a:spcAft>
              <a:buClr>
                <a:schemeClr val="dk1"/>
              </a:buClr>
              <a:buSzPts val="1100"/>
              <a:buFont typeface="Arial"/>
              <a:buNone/>
            </a:pPr>
            <a:r>
              <a:rPr lang="nl"/>
              <a:t> 1.  &amp; 0.3 &amp; 0.33 &amp; 0.1 $\pm$0.004 &amp; 66\% &amp; 0.17 $\pm$ 0.06 &amp;48\%\\</a:t>
            </a:r>
            <a:endParaRPr/>
          </a:p>
          <a:p>
            <a:pPr indent="0" lvl="0" marL="0" rtl="0" algn="l">
              <a:spcBef>
                <a:spcPts val="0"/>
              </a:spcBef>
              <a:spcAft>
                <a:spcPts val="0"/>
              </a:spcAft>
              <a:buClr>
                <a:schemeClr val="dk1"/>
              </a:buClr>
              <a:buSzPts val="1100"/>
              <a:buFont typeface="Arial"/>
              <a:buNone/>
            </a:pPr>
            <a:r>
              <a:rPr lang="nl"/>
              <a:t> 1.1 &amp; 0.11 &amp; 0.12 &amp; 0.001$\pm$0.0004 &amp; 99\% &amp; 0.08 $\pm$ 0.03&amp;33\%\\</a:t>
            </a:r>
            <a:endParaRPr/>
          </a:p>
          <a:p>
            <a:pPr indent="0" lvl="0" marL="0" rtl="0" algn="l">
              <a:spcBef>
                <a:spcPts val="0"/>
              </a:spcBef>
              <a:spcAft>
                <a:spcPts val="0"/>
              </a:spcAft>
              <a:buClr>
                <a:schemeClr val="dk1"/>
              </a:buClr>
              <a:buSzPts val="1100"/>
              <a:buFont typeface="Arial"/>
              <a:buNone/>
            </a:pPr>
            <a:r>
              <a:rPr lang="nl"/>
              <a:t> 1.2 &amp; 0.05 &amp; 0.05 &amp; 0.00 $\pm$ 0.0 &amp; - &amp; 0.01 $\pm$0.01 &amp; 80\%\\ [1ex]</a:t>
            </a:r>
            <a:endParaRPr/>
          </a:p>
          <a:p>
            <a:pPr indent="0" lvl="0" marL="0" rtl="0" algn="l">
              <a:spcBef>
                <a:spcPts val="0"/>
              </a:spcBef>
              <a:spcAft>
                <a:spcPts val="0"/>
              </a:spcAft>
              <a:buClr>
                <a:schemeClr val="dk1"/>
              </a:buClr>
              <a:buSzPts val="1100"/>
              <a:buFont typeface="Arial"/>
              <a:buNone/>
            </a:pPr>
            <a:r>
              <a:rPr lang="nl"/>
              <a:t> \hline</a:t>
            </a:r>
            <a:endParaRPr/>
          </a:p>
          <a:p>
            <a:pPr indent="0" lvl="0" marL="0" rtl="0" algn="l">
              <a:spcBef>
                <a:spcPts val="0"/>
              </a:spcBef>
              <a:spcAft>
                <a:spcPts val="0"/>
              </a:spcAft>
              <a:buNone/>
            </a:pPr>
            <a:r>
              <a:rPr lang="nl"/>
              <a:t> \end{tabular}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fcc650853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fcc650853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f3a2668e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f3a2668e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fcc65085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fcc65085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fcc650853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fcc650853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fcc650853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fcc650853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fcc65085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fcc65085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fa58ea7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fa58ea7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So where is the phase transition? In the following sections we will use the Metropolis algorithm.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Let us begin with a lattice of random spins and slowly lower the temperature past the critical point. </a:t>
            </a:r>
            <a:endParaRPr/>
          </a:p>
          <a:p>
            <a:pPr indent="0" lvl="0" marL="0" rtl="0" algn="l">
              <a:spcBef>
                <a:spcPts val="0"/>
              </a:spcBef>
              <a:spcAft>
                <a:spcPts val="0"/>
              </a:spcAft>
              <a:buNone/>
            </a:pPr>
            <a:r>
              <a:rPr lang="nl"/>
              <a:t>The colourful plot shows the phase and the orange plot shows the corresponding energy of the spins due to spin-spin interaction.</a:t>
            </a:r>
            <a:endParaRPr/>
          </a:p>
          <a:p>
            <a:pPr indent="0" lvl="0" marL="0" rtl="0" algn="l">
              <a:spcBef>
                <a:spcPts val="0"/>
              </a:spcBef>
              <a:spcAft>
                <a:spcPts val="0"/>
              </a:spcAft>
              <a:buNone/>
            </a:pPr>
            <a:r>
              <a:rPr lang="nl"/>
              <a:t>As you can see it seems that the system eases into the ground state rather continuously and seemingly there isn’t a transition at all.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fa58ea7d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fa58ea7d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Now, let us run the same experiment with the observables side by side. In the magnetisation denoted by the red curve. There is clearly a sharp drop at the critical temperature at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Furthermore, the KT theory predicts that the critical temperature is lower than the peak in the specific heat capacity.</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How can this be? Why is there a sharp peak? This is the same question that the Nobel laurettes attempted to answer.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fa58ea7db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fa58ea7d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And it turns out that that can be explained by the vortices and anti-vortices pairs that arises if you perform a quench. </a:t>
            </a:r>
            <a:endParaRPr/>
          </a:p>
          <a:p>
            <a:pPr indent="0" lvl="0" marL="0" rtl="0" algn="l">
              <a:spcBef>
                <a:spcPts val="0"/>
              </a:spcBef>
              <a:spcAft>
                <a:spcPts val="0"/>
              </a:spcAft>
              <a:buNone/>
            </a:pPr>
            <a:r>
              <a:rPr lang="nl"/>
              <a:t>You can now clearly see vortice and anti-vortice pairs in this figure and they are even clearer in the energy plot. </a:t>
            </a:r>
            <a:endParaRPr/>
          </a:p>
          <a:p>
            <a:pPr indent="0" lvl="0" marL="0" rtl="0" algn="l">
              <a:spcBef>
                <a:spcPts val="0"/>
              </a:spcBef>
              <a:spcAft>
                <a:spcPts val="0"/>
              </a:spcAft>
              <a:buNone/>
            </a:pPr>
            <a:r>
              <a:rPr lang="nl"/>
              <a:t>These vortices doesn’t seem to want to fade or go away even though we are at almost 0°K. Why is that?</a:t>
            </a:r>
            <a:endParaRPr/>
          </a:p>
          <a:p>
            <a:pPr indent="0" lvl="0" marL="0" rtl="0" algn="l">
              <a:spcBef>
                <a:spcPts val="0"/>
              </a:spcBef>
              <a:spcAft>
                <a:spcPts val="0"/>
              </a:spcAft>
              <a:buNone/>
            </a:pPr>
            <a:r>
              <a:rPr lang="nl"/>
              <a:t>Recall that the vorticity of these topological particles are always an integer multiple, so there is no continuous way for them to just fade away.</a:t>
            </a:r>
            <a:endParaRPr/>
          </a:p>
          <a:p>
            <a:pPr indent="0" lvl="0" marL="0" rtl="0" algn="l">
              <a:spcBef>
                <a:spcPts val="0"/>
              </a:spcBef>
              <a:spcAft>
                <a:spcPts val="0"/>
              </a:spcAft>
              <a:buNone/>
            </a:pPr>
            <a:r>
              <a:rPr lang="nl"/>
              <a:t>Except… there is! If you see clearly, given enough time, the vortex-antivortex pairs annihilate each other and it lowers the energy of the system. Since the vortices are always formed in pairs, given enough time, they will all annihilate each other and actual ground state will be achieved.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fb863991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fb863991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Since the upcoming section uses the Metropolis algorithm, here is a brief review of the algorithm.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eebdc93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eebdc93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The XY-Model can be used to describe any system with one degree of freedom, which in this case is the angle of the spins that they make with respect to the x-axis, where the angles range from -pi to pi. This means that the spins throughout the lattice varies continuously. This is in contrast to the Ising model, where the spins are limited to only spin up or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Its Hamiltonian/energy is given by the cosine of the differences in the angles of the spins make with respect to each other.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our case, we will be studying the 2D square lattice ferromagnetic XY-Model (</a:t>
            </a:r>
            <a:r>
              <a:rPr lang="nl">
                <a:solidFill>
                  <a:schemeClr val="dk1"/>
                </a:solidFill>
              </a:rPr>
              <a:t> J, must be larger than 0</a:t>
            </a:r>
            <a:r>
              <a:rPr lang="nl"/>
              <a:t>), with the nearest-neighbour approximation.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Otherwise, the system would be anti-ferromagnetic, which we will not talk about in this presentation.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fcc6508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fcc6508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The XY-Model can be used to describe any system with one degree of freedom, which in this case is the angle of the spins that they make with respect to the x-axis, where the angles range from -pi to pi. This means that the spins throughout the lattice varies continuously. This is in contrast to the Ising model, where the spins are limited to only spin up or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Its Hamiltonian/energy is given by the cosine of the differences in the angles of the spins make with respect to each other.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our case, we will be studying the 2D square lattice ferromagnetic XY-Model (</a:t>
            </a:r>
            <a:r>
              <a:rPr lang="nl">
                <a:solidFill>
                  <a:schemeClr val="dk1"/>
                </a:solidFill>
              </a:rPr>
              <a:t> J, must be larger than 0</a:t>
            </a:r>
            <a:r>
              <a:rPr lang="nl"/>
              <a:t>), with the nearest-neighbour approximation.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Otherwise, the system would be anti-ferromagnetic, which we will not talk about in this presentation.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fcc65085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fcc65085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The XY-Model can be used to describe any system with one degree of freedom, which in this case is the angle of the spins that they make with respect to the x-axis, where the angles range from -pi to pi. This means that the spins throughout the lattice varies continuously. This is in contrast to the Ising model, where the spins are limited to only spin up or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Its Hamiltonian/energy is given by the cosine of the differences in the angles of the spins make with respect to each other.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our case, we will be studying the 2D square lattice ferromagnetic XY-Model (</a:t>
            </a:r>
            <a:r>
              <a:rPr lang="nl">
                <a:solidFill>
                  <a:schemeClr val="dk1"/>
                </a:solidFill>
              </a:rPr>
              <a:t> J, must be larger than 0</a:t>
            </a:r>
            <a:r>
              <a:rPr lang="nl"/>
              <a:t>), with the nearest-neighbour approximation.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Otherwise, the system would be anti-ferromagnetic, which we will not talk about in this presentation.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f3a2668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f3a2668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The XY-Model can be used to describe any system with one degree of freedom, which in this case is the angle of the spins that they make with respect to the x-axis, where the angles range from -pi to pi. This means that the spins throughout the lattice varies continuously. This is in contrast to the Ising model, where the spins are limited to only spin up or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Its Hamiltonian/energy is given by the cosine of the differences in the angles of the spins make with respect to each other.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our case, we will be studying the 2D square lattice ferromagnetic XY-Model (</a:t>
            </a:r>
            <a:r>
              <a:rPr lang="nl">
                <a:solidFill>
                  <a:schemeClr val="dk1"/>
                </a:solidFill>
              </a:rPr>
              <a:t> J, must be larger than 0</a:t>
            </a:r>
            <a:r>
              <a:rPr lang="nl"/>
              <a:t>), with the nearest-neighbour approximation.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Otherwise, the system would be anti-ferromagnetic, which we will not talk about in this presentation.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f3a2668e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f3a2668e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However, recall that the XY model has continuous symmetry, and that such a symmetry does not break spontaneously in 2D at finite temperature. And it turns out that magnetisation, unlike in Ising model, is actually not a good order parameter to characterise the transition. (We will show this with simulation results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 also turns out that Kosterlitz and Thouless have shown that the phase transition in the XY model is driven by the binding and unbinding of vortex - anti-vortex pairs. So what are these vortices and anti vortices?</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the figure here, we have a vortex. The solid circle represents a spin and if the spin does a full clockwise turn, it is said to have a vorticity of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this other figure, we have the anti-vortex, where the spin does a full anti-clockwise turn, and it is said that it has a vorticity of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Note that these vorticity is always of integer value. Keep this in mind because this is important.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nl">
                <a:solidFill>
                  <a:schemeClr val="dk1"/>
                </a:solidFill>
              </a:rPr>
              <a:t>They can be thought of as quasi-particles and Kosterlitz and Thouless showed how the emergence them led to superconductivity in thin materials. Therefore, it is of interest to study the 2D XY model.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fa58ea7d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fa58ea7d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However, recall that the XY model has continuous symmetry, and that such a symmetry does not break spontaneously in 2D at finite temperature. And it turns out that magnetisation, unlike in Ising model, is actually not a good order parameter to characterise the transition. (We will show this with simulation results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 also turns out that Kosterlitz and Thouless have shown that the phase transition in the XY model is driven by the binding and unbinding of vortex - anti-vortex pairs. So what are these vortices and anti vortices?</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the figure here, we have a vortex. The solid circle represents a spin and if the spin does a full clockwise turn, it is said to have a vorticity of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this other figure, we have the anti-vortex, where the spin does a full anti-clockwise turn, and it is said that it has a vorticity of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Note that these vorticity is always of integer value. Keep this in mind because this is important.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nl">
                <a:solidFill>
                  <a:schemeClr val="dk1"/>
                </a:solidFill>
              </a:rPr>
              <a:t>They can be thought of as quasi-particles and </a:t>
            </a:r>
            <a:r>
              <a:rPr lang="nl">
                <a:solidFill>
                  <a:schemeClr val="dk1"/>
                </a:solidFill>
              </a:rPr>
              <a:t>Kosterlitz and Thouless showed how the emergence them led to superconductivity in thin materials. Therefore, it is of interest to study the 2D XY model.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05f559c9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05f559c9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However, recall that the XY model has continuous symmetry, and that such a symmetry does not break spontaneously in 2D at finite temperature. And it turns out that magnetisation, unlike in Ising model, is actually not a good order parameter to characterise the transition. (We will show this with simulation results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It also turns out that Kosterlitz and Thouless have shown that the phase transition in the XY model is driven by the binding and unbinding of vortex - anti-vortex pairs. So what are these vortices and anti vortices?</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the figure here, we have a vortex. The solid circle represents a spin and if the spin does a full clockwise turn, it is said to have a vorticity of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In this other figure, we have the anti-vortex, where the spin does a full anti-clockwise turn, and it is said that it has a vorticity of -1.</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Note that these vorticity is always of integer value. Keep this in mind because this is important.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nl">
                <a:solidFill>
                  <a:schemeClr val="dk1"/>
                </a:solidFill>
              </a:rPr>
              <a:t>They can be thought of as quasi-particles and Kosterlitz and Thouless showed how the emergence them led to superconductivity in thin materials. Therefore, it is of interest to study the 2D XY model.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hyperlink" Target="https://doi.org/10.1143/PTP.60.1669" TargetMode="External"/><Relationship Id="rId6" Type="http://schemas.openxmlformats.org/officeDocument/2006/relationships/hyperlink" Target="https://doi.org/10.1088/0953-8984/4/24/01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9-adSXm_us7WQCU4j8vwzkMzrxhAtwzB/view"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rive.google.com/file/d/14Kt2mubUkg1lOd2b27aDVp_Y4n4s0M-o/view" TargetMode="Externa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2rGtSeK-VIbfLdWyR-kezyc0ROcjBhoZ/view" TargetMode="External"/><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1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39292" y="617222"/>
            <a:ext cx="7265400" cy="222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nl" sz="3600"/>
              <a:t>AP3082 Presentation:</a:t>
            </a:r>
            <a:endParaRPr sz="3600"/>
          </a:p>
          <a:p>
            <a:pPr indent="0" lvl="0" marL="0" rtl="0" algn="ctr">
              <a:spcBef>
                <a:spcPts val="0"/>
              </a:spcBef>
              <a:spcAft>
                <a:spcPts val="0"/>
              </a:spcAft>
              <a:buNone/>
            </a:pPr>
            <a:r>
              <a:rPr lang="nl" sz="4500"/>
              <a:t>XY-Model</a:t>
            </a:r>
            <a:endParaRPr sz="4500"/>
          </a:p>
        </p:txBody>
      </p:sp>
      <p:sp>
        <p:nvSpPr>
          <p:cNvPr id="55" name="Google Shape;55;p13"/>
          <p:cNvSpPr txBox="1"/>
          <p:nvPr>
            <p:ph idx="1" type="subTitle"/>
          </p:nvPr>
        </p:nvSpPr>
        <p:spPr>
          <a:xfrm>
            <a:off x="939292" y="3343922"/>
            <a:ext cx="7067400" cy="1025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nl"/>
              <a:t>Kah Jen Wo and Juan Torres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3">
            <a:alphaModFix/>
          </a:blip>
          <a:stretch>
            <a:fillRect/>
          </a:stretch>
        </p:blipFill>
        <p:spPr>
          <a:xfrm>
            <a:off x="3291850" y="827300"/>
            <a:ext cx="5661548" cy="4014825"/>
          </a:xfrm>
          <a:prstGeom prst="rect">
            <a:avLst/>
          </a:prstGeom>
          <a:noFill/>
          <a:ln>
            <a:noFill/>
          </a:ln>
        </p:spPr>
      </p:pic>
      <p:sp>
        <p:nvSpPr>
          <p:cNvPr id="147" name="Google Shape;147;p22"/>
          <p:cNvSpPr txBox="1"/>
          <p:nvPr>
            <p:ph type="title"/>
          </p:nvPr>
        </p:nvSpPr>
        <p:spPr>
          <a:xfrm>
            <a:off x="428650" y="254600"/>
            <a:ext cx="491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Vortices and anti-vortices</a:t>
            </a:r>
            <a:endParaRPr/>
          </a:p>
        </p:txBody>
      </p:sp>
      <p:sp>
        <p:nvSpPr>
          <p:cNvPr id="148" name="Google Shape;148;p22"/>
          <p:cNvSpPr txBox="1"/>
          <p:nvPr/>
        </p:nvSpPr>
        <p:spPr>
          <a:xfrm>
            <a:off x="172675" y="1450425"/>
            <a:ext cx="3215700" cy="3848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nl" sz="1700"/>
              <a:t>Low temperature phase: 	Pairs of vortices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nl" sz="1700"/>
              <a:t>High temperature phase:	Unbinded vortices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ctr">
              <a:spcBef>
                <a:spcPts val="0"/>
              </a:spcBef>
              <a:spcAft>
                <a:spcPts val="0"/>
              </a:spcAft>
              <a:buNone/>
            </a:pPr>
            <a:r>
              <a:rPr lang="nl" sz="1700"/>
              <a:t>Vorticity can be used as an order parameter in the XY model?</a:t>
            </a:r>
            <a:endParaRPr sz="1700"/>
          </a:p>
          <a:p>
            <a:pPr indent="0" lvl="0" marL="0" rtl="0" algn="ctr">
              <a:spcBef>
                <a:spcPts val="0"/>
              </a:spcBef>
              <a:spcAft>
                <a:spcPts val="0"/>
              </a:spcAft>
              <a:buNone/>
            </a:pPr>
            <a:r>
              <a:t/>
            </a:r>
            <a:endParaRPr sz="1700"/>
          </a:p>
          <a:p>
            <a:pPr indent="0" lvl="0" marL="0" rtl="0" algn="ctr">
              <a:spcBef>
                <a:spcPts val="0"/>
              </a:spcBef>
              <a:spcAft>
                <a:spcPts val="0"/>
              </a:spcAft>
              <a:buNone/>
            </a:pPr>
            <a:r>
              <a:rPr lang="nl" sz="1700"/>
              <a:t>No! Problem with our code.</a:t>
            </a:r>
            <a:endParaRPr sz="1700"/>
          </a:p>
          <a:p>
            <a:pPr indent="0" lvl="0" marL="457200" rtl="0" algn="l">
              <a:spcBef>
                <a:spcPts val="0"/>
              </a:spcBef>
              <a:spcAft>
                <a:spcPts val="0"/>
              </a:spcAft>
              <a:buNone/>
            </a:pPr>
            <a:r>
              <a:t/>
            </a:r>
            <a:endParaRPr sz="1700"/>
          </a:p>
        </p:txBody>
      </p:sp>
      <p:sp>
        <p:nvSpPr>
          <p:cNvPr id="149" name="Google Shape;149;p22"/>
          <p:cNvSpPr txBox="1"/>
          <p:nvPr/>
        </p:nvSpPr>
        <p:spPr>
          <a:xfrm>
            <a:off x="4953943" y="1260463"/>
            <a:ext cx="9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T=0.8T</a:t>
            </a:r>
            <a:r>
              <a:rPr baseline="-25000" lang="nl"/>
              <a:t>c</a:t>
            </a:r>
            <a:endParaRPr baseline="-25000"/>
          </a:p>
        </p:txBody>
      </p:sp>
      <p:sp>
        <p:nvSpPr>
          <p:cNvPr id="150" name="Google Shape;150;p22"/>
          <p:cNvSpPr txBox="1"/>
          <p:nvPr/>
        </p:nvSpPr>
        <p:spPr>
          <a:xfrm>
            <a:off x="7446825" y="1260475"/>
            <a:ext cx="9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T=1.2T</a:t>
            </a:r>
            <a:r>
              <a:rPr baseline="-25000" lang="nl"/>
              <a:t>c</a:t>
            </a:r>
            <a:endParaRPr baseline="-25000"/>
          </a:p>
        </p:txBody>
      </p:sp>
      <p:sp>
        <p:nvSpPr>
          <p:cNvPr id="151" name="Google Shape;151;p22"/>
          <p:cNvSpPr txBox="1"/>
          <p:nvPr/>
        </p:nvSpPr>
        <p:spPr>
          <a:xfrm>
            <a:off x="6282675" y="4651275"/>
            <a:ext cx="248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100"/>
              <a:t>L=64,   </a:t>
            </a:r>
            <a:r>
              <a:rPr lang="nl" sz="1100">
                <a:solidFill>
                  <a:schemeClr val="dk1"/>
                </a:solidFill>
              </a:rPr>
              <a:t>τ</a:t>
            </a:r>
            <a:r>
              <a:rPr baseline="-25000" lang="nl" sz="1100">
                <a:solidFill>
                  <a:schemeClr val="dk1"/>
                </a:solidFill>
              </a:rPr>
              <a:t>relax </a:t>
            </a:r>
            <a:r>
              <a:rPr lang="nl" sz="1100">
                <a:solidFill>
                  <a:schemeClr val="dk1"/>
                </a:solidFill>
              </a:rPr>
              <a:t>= 600000,   τ</a:t>
            </a:r>
            <a:r>
              <a:rPr baseline="-25000" lang="nl" sz="1100">
                <a:solidFill>
                  <a:schemeClr val="dk1"/>
                </a:solidFill>
              </a:rPr>
              <a:t>extra </a:t>
            </a:r>
            <a:r>
              <a:rPr lang="nl" sz="1100">
                <a:solidFill>
                  <a:schemeClr val="dk1"/>
                </a:solidFill>
              </a:rPr>
              <a:t>= 2000</a:t>
            </a:r>
            <a:endParaRPr sz="1100"/>
          </a:p>
        </p:txBody>
      </p:sp>
      <p:pic>
        <p:nvPicPr>
          <p:cNvPr id="152" name="Google Shape;152;p22"/>
          <p:cNvPicPr preferRelativeResize="0"/>
          <p:nvPr/>
        </p:nvPicPr>
        <p:blipFill>
          <a:blip r:embed="rId4">
            <a:alphaModFix/>
          </a:blip>
          <a:stretch>
            <a:fillRect/>
          </a:stretch>
        </p:blipFill>
        <p:spPr>
          <a:xfrm>
            <a:off x="6576372" y="1199804"/>
            <a:ext cx="927300" cy="923171"/>
          </a:xfrm>
          <a:prstGeom prst="rect">
            <a:avLst/>
          </a:prstGeom>
          <a:noFill/>
          <a:ln>
            <a:noFill/>
          </a:ln>
        </p:spPr>
      </p:pic>
      <p:pic>
        <p:nvPicPr>
          <p:cNvPr id="153" name="Google Shape;153;p22"/>
          <p:cNvPicPr preferRelativeResize="0"/>
          <p:nvPr/>
        </p:nvPicPr>
        <p:blipFill>
          <a:blip r:embed="rId5">
            <a:alphaModFix/>
          </a:blip>
          <a:stretch>
            <a:fillRect/>
          </a:stretch>
        </p:blipFill>
        <p:spPr>
          <a:xfrm>
            <a:off x="4008803" y="1199795"/>
            <a:ext cx="927301" cy="913664"/>
          </a:xfrm>
          <a:prstGeom prst="rect">
            <a:avLst/>
          </a:prstGeom>
          <a:noFill/>
          <a:ln>
            <a:noFill/>
          </a:ln>
        </p:spPr>
      </p:pic>
      <p:sp>
        <p:nvSpPr>
          <p:cNvPr id="154" name="Google Shape;15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Cluster algorithm: Swendsen-Wang algorithm</a:t>
            </a:r>
            <a:endParaRPr/>
          </a:p>
        </p:txBody>
      </p:sp>
      <p:sp>
        <p:nvSpPr>
          <p:cNvPr id="160" name="Google Shape;160;p23"/>
          <p:cNvSpPr txBox="1"/>
          <p:nvPr>
            <p:ph idx="1" type="body"/>
          </p:nvPr>
        </p:nvSpPr>
        <p:spPr>
          <a:xfrm>
            <a:off x="5195550" y="4259838"/>
            <a:ext cx="3750000" cy="516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SzPct val="70300"/>
              <a:buNone/>
            </a:pPr>
            <a:r>
              <a:rPr lang="nl" sz="1330"/>
              <a:t>Cluster formation: Each color represents a different cluster made of similarly aligned spins</a:t>
            </a:r>
            <a:endParaRPr sz="1330"/>
          </a:p>
        </p:txBody>
      </p:sp>
      <p:sp>
        <p:nvSpPr>
          <p:cNvPr id="161" name="Google Shape;16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62" name="Google Shape;162;p23"/>
          <p:cNvPicPr preferRelativeResize="0"/>
          <p:nvPr/>
        </p:nvPicPr>
        <p:blipFill>
          <a:blip r:embed="rId3">
            <a:alphaModFix/>
          </a:blip>
          <a:stretch>
            <a:fillRect/>
          </a:stretch>
        </p:blipFill>
        <p:spPr>
          <a:xfrm>
            <a:off x="5195550" y="1072575"/>
            <a:ext cx="3750000" cy="3034900"/>
          </a:xfrm>
          <a:prstGeom prst="rect">
            <a:avLst/>
          </a:prstGeom>
          <a:noFill/>
          <a:ln>
            <a:noFill/>
          </a:ln>
        </p:spPr>
      </p:pic>
      <p:sp>
        <p:nvSpPr>
          <p:cNvPr id="163" name="Google Shape;163;p23"/>
          <p:cNvSpPr txBox="1"/>
          <p:nvPr/>
        </p:nvSpPr>
        <p:spPr>
          <a:xfrm>
            <a:off x="4997250" y="1089988"/>
            <a:ext cx="4146600" cy="28314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nl" sz="1900">
                <a:solidFill>
                  <a:schemeClr val="lt1"/>
                </a:solidFill>
              </a:rPr>
              <a:t>[[ 1, 20, 20,  2, 19, 19, 19, 19],</a:t>
            </a:r>
            <a:endParaRPr sz="1900">
              <a:solidFill>
                <a:schemeClr val="lt1"/>
              </a:solidFill>
            </a:endParaRPr>
          </a:p>
          <a:p>
            <a:pPr indent="0" lvl="0" marL="0" rtl="0" algn="l">
              <a:lnSpc>
                <a:spcPct val="115000"/>
              </a:lnSpc>
              <a:spcBef>
                <a:spcPts val="0"/>
              </a:spcBef>
              <a:spcAft>
                <a:spcPts val="0"/>
              </a:spcAft>
              <a:buNone/>
            </a:pPr>
            <a:r>
              <a:rPr lang="nl" sz="1900">
                <a:solidFill>
                  <a:schemeClr val="lt1"/>
                </a:solidFill>
              </a:rPr>
              <a:t>       [21,  3, 20, 19, 19,  4,  5,  6],</a:t>
            </a:r>
            <a:endParaRPr sz="1900">
              <a:solidFill>
                <a:schemeClr val="lt1"/>
              </a:solidFill>
            </a:endParaRPr>
          </a:p>
          <a:p>
            <a:pPr indent="0" lvl="0" marL="0" rtl="0" algn="l">
              <a:lnSpc>
                <a:spcPct val="115000"/>
              </a:lnSpc>
              <a:spcBef>
                <a:spcPts val="0"/>
              </a:spcBef>
              <a:spcAft>
                <a:spcPts val="0"/>
              </a:spcAft>
              <a:buNone/>
            </a:pPr>
            <a:r>
              <a:rPr lang="nl" sz="1900">
                <a:solidFill>
                  <a:schemeClr val="lt1"/>
                </a:solidFill>
              </a:rPr>
              <a:t>       [21,  7, 18, 18, 18,  8, 21, 21],</a:t>
            </a:r>
            <a:endParaRPr sz="1900">
              <a:solidFill>
                <a:schemeClr val="lt1"/>
              </a:solidFill>
            </a:endParaRPr>
          </a:p>
          <a:p>
            <a:pPr indent="0" lvl="0" marL="0" rtl="0" algn="l">
              <a:lnSpc>
                <a:spcPct val="115000"/>
              </a:lnSpc>
              <a:spcBef>
                <a:spcPts val="0"/>
              </a:spcBef>
              <a:spcAft>
                <a:spcPts val="0"/>
              </a:spcAft>
              <a:buNone/>
            </a:pPr>
            <a:r>
              <a:rPr lang="nl" sz="1900">
                <a:solidFill>
                  <a:schemeClr val="lt1"/>
                </a:solidFill>
              </a:rPr>
              <a:t>       [21,  9, 22, 18, 22, 22, 21, 21],</a:t>
            </a:r>
            <a:endParaRPr sz="1900">
              <a:solidFill>
                <a:schemeClr val="lt1"/>
              </a:solidFill>
            </a:endParaRPr>
          </a:p>
          <a:p>
            <a:pPr indent="0" lvl="0" marL="0" rtl="0" algn="l">
              <a:lnSpc>
                <a:spcPct val="115000"/>
              </a:lnSpc>
              <a:spcBef>
                <a:spcPts val="0"/>
              </a:spcBef>
              <a:spcAft>
                <a:spcPts val="0"/>
              </a:spcAft>
              <a:buNone/>
            </a:pPr>
            <a:r>
              <a:rPr lang="nl" sz="1900">
                <a:solidFill>
                  <a:schemeClr val="lt1"/>
                </a:solidFill>
              </a:rPr>
              <a:t>       [21, 14, 22, 22, 22, 22, 22, 21],</a:t>
            </a:r>
            <a:endParaRPr sz="1900">
              <a:solidFill>
                <a:schemeClr val="lt1"/>
              </a:solidFill>
            </a:endParaRPr>
          </a:p>
          <a:p>
            <a:pPr indent="0" lvl="0" marL="0" rtl="0" algn="l">
              <a:lnSpc>
                <a:spcPct val="115000"/>
              </a:lnSpc>
              <a:spcBef>
                <a:spcPts val="0"/>
              </a:spcBef>
              <a:spcAft>
                <a:spcPts val="0"/>
              </a:spcAft>
              <a:buNone/>
            </a:pPr>
            <a:r>
              <a:rPr lang="nl" sz="1900">
                <a:solidFill>
                  <a:schemeClr val="lt1"/>
                </a:solidFill>
              </a:rPr>
              <a:t>       [10, 14, 20, 22, 15, 22, 22, 21],</a:t>
            </a:r>
            <a:endParaRPr sz="1900">
              <a:solidFill>
                <a:schemeClr val="lt1"/>
              </a:solidFill>
            </a:endParaRPr>
          </a:p>
          <a:p>
            <a:pPr indent="0" lvl="0" marL="0" rtl="0" algn="l">
              <a:lnSpc>
                <a:spcPct val="115000"/>
              </a:lnSpc>
              <a:spcBef>
                <a:spcPts val="0"/>
              </a:spcBef>
              <a:spcAft>
                <a:spcPts val="0"/>
              </a:spcAft>
              <a:buNone/>
            </a:pPr>
            <a:r>
              <a:rPr lang="nl" sz="1900">
                <a:solidFill>
                  <a:schemeClr val="lt1"/>
                </a:solidFill>
              </a:rPr>
              <a:t>       [17, 17, 20, 20, 15, 11, 16, 16],</a:t>
            </a:r>
            <a:endParaRPr sz="19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nl" sz="1900">
                <a:solidFill>
                  <a:schemeClr val="lt1"/>
                </a:solidFill>
              </a:rPr>
              <a:t>       [17, 20, 20, 20, 19, 19, 12, 13]]</a:t>
            </a:r>
            <a:endParaRPr sz="1900">
              <a:solidFill>
                <a:schemeClr val="lt1"/>
              </a:solidFill>
            </a:endParaRPr>
          </a:p>
        </p:txBody>
      </p:sp>
      <p:sp>
        <p:nvSpPr>
          <p:cNvPr id="164" name="Google Shape;164;p23"/>
          <p:cNvSpPr txBox="1"/>
          <p:nvPr/>
        </p:nvSpPr>
        <p:spPr>
          <a:xfrm>
            <a:off x="311700" y="1157888"/>
            <a:ext cx="4247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600"/>
              <a:t>Procedure: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nl" sz="1600"/>
              <a:t>Create clusters of similarly aligned spins with probability: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nl" sz="1600"/>
              <a:t>Flip all clusters with ½ probability.</a:t>
            </a:r>
            <a:endParaRPr sz="1600"/>
          </a:p>
        </p:txBody>
      </p:sp>
      <p:pic>
        <p:nvPicPr>
          <p:cNvPr id="165" name="Google Shape;165;p23"/>
          <p:cNvPicPr preferRelativeResize="0"/>
          <p:nvPr/>
        </p:nvPicPr>
        <p:blipFill>
          <a:blip r:embed="rId4">
            <a:alphaModFix/>
          </a:blip>
          <a:stretch>
            <a:fillRect/>
          </a:stretch>
        </p:blipFill>
        <p:spPr>
          <a:xfrm>
            <a:off x="421900" y="2361556"/>
            <a:ext cx="4247600" cy="4109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Cluster algorithm: Swendsen-Wang algorithm</a:t>
            </a:r>
            <a:endParaRPr/>
          </a:p>
        </p:txBody>
      </p:sp>
      <p:sp>
        <p:nvSpPr>
          <p:cNvPr id="171" name="Google Shape;171;p24"/>
          <p:cNvSpPr txBox="1"/>
          <p:nvPr/>
        </p:nvSpPr>
        <p:spPr>
          <a:xfrm>
            <a:off x="311700" y="1157888"/>
            <a:ext cx="4247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600"/>
              <a:t>Procedure: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nl" sz="1600"/>
              <a:t>Create clusters of similarly aligned spins with probability: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nl" sz="1600"/>
              <a:t>Flip all clusters with ½ probability.</a:t>
            </a:r>
            <a:endParaRPr sz="1600"/>
          </a:p>
        </p:txBody>
      </p:sp>
      <p:pic>
        <p:nvPicPr>
          <p:cNvPr id="172" name="Google Shape;172;p24"/>
          <p:cNvPicPr preferRelativeResize="0"/>
          <p:nvPr/>
        </p:nvPicPr>
        <p:blipFill>
          <a:blip r:embed="rId3">
            <a:alphaModFix/>
          </a:blip>
          <a:stretch>
            <a:fillRect/>
          </a:stretch>
        </p:blipFill>
        <p:spPr>
          <a:xfrm>
            <a:off x="421900" y="2361556"/>
            <a:ext cx="4247600" cy="410923"/>
          </a:xfrm>
          <a:prstGeom prst="rect">
            <a:avLst/>
          </a:prstGeom>
          <a:noFill/>
          <a:ln>
            <a:noFill/>
          </a:ln>
        </p:spPr>
      </p:pic>
      <p:sp>
        <p:nvSpPr>
          <p:cNvPr id="173" name="Google Shape;173;p24"/>
          <p:cNvSpPr txBox="1"/>
          <p:nvPr>
            <p:ph type="title"/>
          </p:nvPr>
        </p:nvSpPr>
        <p:spPr>
          <a:xfrm>
            <a:off x="311700" y="3491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Cluster algorithm: Invaded cluster (not implemented)</a:t>
            </a:r>
            <a:endParaRPr/>
          </a:p>
        </p:txBody>
      </p:sp>
      <p:sp>
        <p:nvSpPr>
          <p:cNvPr id="174" name="Google Shape;174;p24"/>
          <p:cNvSpPr txBox="1"/>
          <p:nvPr/>
        </p:nvSpPr>
        <p:spPr>
          <a:xfrm>
            <a:off x="695675" y="4116300"/>
            <a:ext cx="715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600"/>
              <a:t>Obtain the critical temperature of the system with no a-priori information by inducing percolation in the spin clusters.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175" name="Google Shape;17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176" name="Google Shape;176;p24"/>
          <p:cNvPicPr preferRelativeResize="0"/>
          <p:nvPr/>
        </p:nvPicPr>
        <p:blipFill>
          <a:blip r:embed="rId4">
            <a:alphaModFix/>
          </a:blip>
          <a:stretch>
            <a:fillRect/>
          </a:stretch>
        </p:blipFill>
        <p:spPr>
          <a:xfrm>
            <a:off x="5807600" y="942688"/>
            <a:ext cx="2664857" cy="2624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213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Simulation validation</a:t>
            </a:r>
            <a:endParaRPr/>
          </a:p>
        </p:txBody>
      </p:sp>
      <p:pic>
        <p:nvPicPr>
          <p:cNvPr id="182" name="Google Shape;182;p25"/>
          <p:cNvPicPr preferRelativeResize="0"/>
          <p:nvPr/>
        </p:nvPicPr>
        <p:blipFill>
          <a:blip r:embed="rId3">
            <a:alphaModFix/>
          </a:blip>
          <a:stretch>
            <a:fillRect/>
          </a:stretch>
        </p:blipFill>
        <p:spPr>
          <a:xfrm>
            <a:off x="181950" y="926350"/>
            <a:ext cx="8839204" cy="2473078"/>
          </a:xfrm>
          <a:prstGeom prst="rect">
            <a:avLst/>
          </a:prstGeom>
          <a:noFill/>
          <a:ln>
            <a:noFill/>
          </a:ln>
        </p:spPr>
      </p:pic>
      <p:pic>
        <p:nvPicPr>
          <p:cNvPr id="183" name="Google Shape;183;p25"/>
          <p:cNvPicPr preferRelativeResize="0"/>
          <p:nvPr/>
        </p:nvPicPr>
        <p:blipFill>
          <a:blip r:embed="rId4">
            <a:alphaModFix/>
          </a:blip>
          <a:stretch>
            <a:fillRect/>
          </a:stretch>
        </p:blipFill>
        <p:spPr>
          <a:xfrm>
            <a:off x="4003950" y="213448"/>
            <a:ext cx="2443725" cy="510475"/>
          </a:xfrm>
          <a:prstGeom prst="rect">
            <a:avLst/>
          </a:prstGeom>
          <a:noFill/>
          <a:ln>
            <a:noFill/>
          </a:ln>
        </p:spPr>
      </p:pic>
      <p:sp>
        <p:nvSpPr>
          <p:cNvPr id="184" name="Google Shape;184;p25"/>
          <p:cNvSpPr txBox="1"/>
          <p:nvPr/>
        </p:nvSpPr>
        <p:spPr>
          <a:xfrm>
            <a:off x="363000" y="3539625"/>
            <a:ext cx="8418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500"/>
              <a:t>[1]: </a:t>
            </a:r>
            <a:r>
              <a:rPr lang="nl" sz="1500" u="sng">
                <a:solidFill>
                  <a:schemeClr val="hlink"/>
                </a:solidFill>
                <a:hlinkClick r:id="rId5"/>
              </a:rPr>
              <a:t>https://doi.org/10.1143/PTP.60.1669</a:t>
            </a:r>
            <a:r>
              <a:rPr lang="nl" sz="1500"/>
              <a:t> Miyashita et al 1978</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nl" sz="1500"/>
              <a:t>[2]: </a:t>
            </a:r>
            <a:r>
              <a:rPr lang="nl" sz="1500" u="sng">
                <a:solidFill>
                  <a:schemeClr val="hlink"/>
                </a:solidFill>
                <a:hlinkClick r:id="rId6"/>
              </a:rPr>
              <a:t>https://doi.org/10.1088/0953-8984/4/24/011</a:t>
            </a:r>
            <a:r>
              <a:rPr lang="nl" sz="1500"/>
              <a:t> Ota et al 1992</a:t>
            </a:r>
            <a:endParaRPr sz="1500"/>
          </a:p>
        </p:txBody>
      </p:sp>
      <p:sp>
        <p:nvSpPr>
          <p:cNvPr id="185" name="Google Shape;185;p25"/>
          <p:cNvSpPr txBox="1"/>
          <p:nvPr>
            <p:ph idx="1" type="body"/>
          </p:nvPr>
        </p:nvSpPr>
        <p:spPr>
          <a:xfrm>
            <a:off x="311700" y="4552075"/>
            <a:ext cx="8520600" cy="516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nl" sz="1400"/>
              <a:t>MT: τ</a:t>
            </a:r>
            <a:r>
              <a:rPr baseline="-25000" lang="nl" sz="1400"/>
              <a:t>relax</a:t>
            </a:r>
            <a:r>
              <a:rPr lang="nl" sz="1400"/>
              <a:t> = τ</a:t>
            </a:r>
            <a:r>
              <a:rPr baseline="-25000" lang="nl" sz="1400"/>
              <a:t>wait</a:t>
            </a:r>
            <a:r>
              <a:rPr lang="nl" sz="1400"/>
              <a:t> = 5 E5.            SW: τ</a:t>
            </a:r>
            <a:r>
              <a:rPr baseline="-25000" lang="nl" sz="1400"/>
              <a:t>relax</a:t>
            </a:r>
            <a:r>
              <a:rPr lang="nl" sz="1400"/>
              <a:t> =  τ</a:t>
            </a:r>
            <a:r>
              <a:rPr baseline="-25000" lang="nl" sz="1400"/>
              <a:t>wait</a:t>
            </a:r>
            <a:r>
              <a:rPr lang="nl" sz="1400"/>
              <a:t> = 10.    Size: L =64.	           Error calculation: data blockage method.</a:t>
            </a:r>
            <a:endParaRPr sz="1400"/>
          </a:p>
        </p:txBody>
      </p:sp>
      <p:sp>
        <p:nvSpPr>
          <p:cNvPr id="186" name="Google Shape;18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Specific heat vs Temperature</a:t>
            </a:r>
            <a:endParaRPr/>
          </a:p>
        </p:txBody>
      </p:sp>
      <p:sp>
        <p:nvSpPr>
          <p:cNvPr id="192" name="Google Shape;192;p26"/>
          <p:cNvSpPr txBox="1"/>
          <p:nvPr>
            <p:ph idx="1" type="body"/>
          </p:nvPr>
        </p:nvSpPr>
        <p:spPr>
          <a:xfrm>
            <a:off x="311700" y="4552075"/>
            <a:ext cx="8520600" cy="51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sz="1200"/>
              <a:t>MT: t_relax = t_wait = 5 E5. SW: t_relax = 10, t_wait = 8.		Error calculation: data blockage method.</a:t>
            </a:r>
            <a:endParaRPr sz="1200"/>
          </a:p>
        </p:txBody>
      </p:sp>
      <p:pic>
        <p:nvPicPr>
          <p:cNvPr id="193" name="Google Shape;193;p26"/>
          <p:cNvPicPr preferRelativeResize="0"/>
          <p:nvPr/>
        </p:nvPicPr>
        <p:blipFill>
          <a:blip r:embed="rId3">
            <a:alphaModFix/>
          </a:blip>
          <a:stretch>
            <a:fillRect/>
          </a:stretch>
        </p:blipFill>
        <p:spPr>
          <a:xfrm>
            <a:off x="5324038" y="316438"/>
            <a:ext cx="2639299" cy="829875"/>
          </a:xfrm>
          <a:prstGeom prst="rect">
            <a:avLst/>
          </a:prstGeom>
          <a:noFill/>
          <a:ln>
            <a:noFill/>
          </a:ln>
        </p:spPr>
      </p:pic>
      <p:pic>
        <p:nvPicPr>
          <p:cNvPr id="194" name="Google Shape;194;p26"/>
          <p:cNvPicPr preferRelativeResize="0"/>
          <p:nvPr/>
        </p:nvPicPr>
        <p:blipFill>
          <a:blip r:embed="rId4">
            <a:alphaModFix/>
          </a:blip>
          <a:stretch>
            <a:fillRect/>
          </a:stretch>
        </p:blipFill>
        <p:spPr>
          <a:xfrm>
            <a:off x="444925" y="1170125"/>
            <a:ext cx="3931253" cy="3095475"/>
          </a:xfrm>
          <a:prstGeom prst="rect">
            <a:avLst/>
          </a:prstGeom>
          <a:noFill/>
          <a:ln>
            <a:noFill/>
          </a:ln>
        </p:spPr>
      </p:pic>
      <p:pic>
        <p:nvPicPr>
          <p:cNvPr id="195" name="Google Shape;195;p26"/>
          <p:cNvPicPr preferRelativeResize="0"/>
          <p:nvPr/>
        </p:nvPicPr>
        <p:blipFill>
          <a:blip r:embed="rId5">
            <a:alphaModFix/>
          </a:blip>
          <a:stretch>
            <a:fillRect/>
          </a:stretch>
        </p:blipFill>
        <p:spPr>
          <a:xfrm>
            <a:off x="4639721" y="1146325"/>
            <a:ext cx="3848054" cy="3095475"/>
          </a:xfrm>
          <a:prstGeom prst="rect">
            <a:avLst/>
          </a:prstGeom>
          <a:noFill/>
          <a:ln>
            <a:noFill/>
          </a:ln>
        </p:spPr>
      </p:pic>
      <p:sp>
        <p:nvSpPr>
          <p:cNvPr id="196" name="Google Shape;19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311700" y="445025"/>
            <a:ext cx="479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Susceptibility </a:t>
            </a:r>
            <a:r>
              <a:rPr lang="nl"/>
              <a:t>vs Temperature</a:t>
            </a:r>
            <a:endParaRPr/>
          </a:p>
        </p:txBody>
      </p:sp>
      <p:pic>
        <p:nvPicPr>
          <p:cNvPr id="202" name="Google Shape;202;p27"/>
          <p:cNvPicPr preferRelativeResize="0"/>
          <p:nvPr/>
        </p:nvPicPr>
        <p:blipFill>
          <a:blip r:embed="rId3">
            <a:alphaModFix/>
          </a:blip>
          <a:stretch>
            <a:fillRect/>
          </a:stretch>
        </p:blipFill>
        <p:spPr>
          <a:xfrm>
            <a:off x="4488288" y="1170125"/>
            <a:ext cx="4031856" cy="3095475"/>
          </a:xfrm>
          <a:prstGeom prst="rect">
            <a:avLst/>
          </a:prstGeom>
          <a:noFill/>
          <a:ln>
            <a:noFill/>
          </a:ln>
        </p:spPr>
      </p:pic>
      <p:pic>
        <p:nvPicPr>
          <p:cNvPr id="203" name="Google Shape;203;p27"/>
          <p:cNvPicPr preferRelativeResize="0"/>
          <p:nvPr/>
        </p:nvPicPr>
        <p:blipFill>
          <a:blip r:embed="rId4">
            <a:alphaModFix/>
          </a:blip>
          <a:stretch>
            <a:fillRect/>
          </a:stretch>
        </p:blipFill>
        <p:spPr>
          <a:xfrm>
            <a:off x="152400" y="1170125"/>
            <a:ext cx="3985523" cy="3095475"/>
          </a:xfrm>
          <a:prstGeom prst="rect">
            <a:avLst/>
          </a:prstGeom>
          <a:noFill/>
          <a:ln>
            <a:noFill/>
          </a:ln>
        </p:spPr>
      </p:pic>
      <p:sp>
        <p:nvSpPr>
          <p:cNvPr id="204" name="Google Shape;204;p27"/>
          <p:cNvSpPr txBox="1"/>
          <p:nvPr>
            <p:ph idx="1" type="body"/>
          </p:nvPr>
        </p:nvSpPr>
        <p:spPr>
          <a:xfrm>
            <a:off x="311700" y="4552075"/>
            <a:ext cx="8520600" cy="51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nl" sz="1200"/>
              <a:t>MT: t_relax = t_wait = 5 E5. SW: t_relax = 10, t_wait = 8.		Error calculation: data blockage method.</a:t>
            </a:r>
            <a:endParaRPr sz="1200"/>
          </a:p>
        </p:txBody>
      </p:sp>
      <p:sp>
        <p:nvSpPr>
          <p:cNvPr id="205" name="Google Shape;20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pic>
        <p:nvPicPr>
          <p:cNvPr id="206" name="Google Shape;206;p27"/>
          <p:cNvPicPr preferRelativeResize="0"/>
          <p:nvPr/>
        </p:nvPicPr>
        <p:blipFill>
          <a:blip r:embed="rId5">
            <a:alphaModFix/>
          </a:blip>
          <a:stretch>
            <a:fillRect/>
          </a:stretch>
        </p:blipFill>
        <p:spPr>
          <a:xfrm>
            <a:off x="5103300" y="205751"/>
            <a:ext cx="3894151" cy="75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Numba</a:t>
            </a:r>
            <a:endParaRPr/>
          </a:p>
        </p:txBody>
      </p:sp>
      <p:sp>
        <p:nvSpPr>
          <p:cNvPr id="212" name="Google Shape;212;p28"/>
          <p:cNvSpPr txBox="1"/>
          <p:nvPr>
            <p:ph idx="1" type="body"/>
          </p:nvPr>
        </p:nvSpPr>
        <p:spPr>
          <a:xfrm>
            <a:off x="311700" y="1152475"/>
            <a:ext cx="39459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nl" sz="2100"/>
              <a:t>Designed to be used with NumPy</a:t>
            </a:r>
            <a:endParaRPr sz="2100"/>
          </a:p>
          <a:p>
            <a:pPr indent="-361950" lvl="0" marL="457200" rtl="0" algn="l">
              <a:spcBef>
                <a:spcPts val="0"/>
              </a:spcBef>
              <a:spcAft>
                <a:spcPts val="0"/>
              </a:spcAft>
              <a:buSzPts val="2100"/>
              <a:buChar char="●"/>
            </a:pPr>
            <a:r>
              <a:rPr lang="nl" sz="2100"/>
              <a:t>Decorator to functions</a:t>
            </a:r>
            <a:endParaRPr sz="2100"/>
          </a:p>
          <a:p>
            <a:pPr indent="-361950" lvl="0" marL="457200" rtl="0" algn="l">
              <a:spcBef>
                <a:spcPts val="0"/>
              </a:spcBef>
              <a:spcAft>
                <a:spcPts val="0"/>
              </a:spcAft>
              <a:buSzPts val="2100"/>
              <a:buChar char="●"/>
            </a:pPr>
            <a:r>
              <a:rPr lang="nl" sz="2100"/>
              <a:t>Translates to machine code</a:t>
            </a:r>
            <a:endParaRPr sz="2100"/>
          </a:p>
          <a:p>
            <a:pPr indent="-361950" lvl="0" marL="457200" rtl="0" algn="l">
              <a:spcBef>
                <a:spcPts val="0"/>
              </a:spcBef>
              <a:spcAft>
                <a:spcPts val="0"/>
              </a:spcAft>
              <a:buSzPts val="2100"/>
              <a:buChar char="●"/>
            </a:pPr>
            <a:r>
              <a:rPr lang="nl" sz="2100"/>
              <a:t>Leads to high-speed (C++)</a:t>
            </a:r>
            <a:endParaRPr sz="2100"/>
          </a:p>
          <a:p>
            <a:pPr indent="0" lvl="0" marL="0" rtl="0" algn="l">
              <a:spcBef>
                <a:spcPts val="1200"/>
              </a:spcBef>
              <a:spcAft>
                <a:spcPts val="1200"/>
              </a:spcAft>
              <a:buNone/>
            </a:pPr>
            <a:r>
              <a:t/>
            </a:r>
            <a:endParaRPr sz="2600"/>
          </a:p>
        </p:txBody>
      </p:sp>
      <p:pic>
        <p:nvPicPr>
          <p:cNvPr id="213" name="Google Shape;213;p28"/>
          <p:cNvPicPr preferRelativeResize="0"/>
          <p:nvPr/>
        </p:nvPicPr>
        <p:blipFill>
          <a:blip r:embed="rId3">
            <a:alphaModFix/>
          </a:blip>
          <a:stretch>
            <a:fillRect/>
          </a:stretch>
        </p:blipFill>
        <p:spPr>
          <a:xfrm>
            <a:off x="7179801" y="326304"/>
            <a:ext cx="1338051" cy="810125"/>
          </a:xfrm>
          <a:prstGeom prst="rect">
            <a:avLst/>
          </a:prstGeom>
          <a:noFill/>
          <a:ln>
            <a:noFill/>
          </a:ln>
        </p:spPr>
      </p:pic>
      <p:pic>
        <p:nvPicPr>
          <p:cNvPr id="214" name="Google Shape;214;p28"/>
          <p:cNvPicPr preferRelativeResize="0"/>
          <p:nvPr/>
        </p:nvPicPr>
        <p:blipFill>
          <a:blip r:embed="rId4">
            <a:alphaModFix/>
          </a:blip>
          <a:stretch>
            <a:fillRect/>
          </a:stretch>
        </p:blipFill>
        <p:spPr>
          <a:xfrm>
            <a:off x="4484656" y="1115475"/>
            <a:ext cx="4033194" cy="3416399"/>
          </a:xfrm>
          <a:prstGeom prst="rect">
            <a:avLst/>
          </a:prstGeom>
          <a:noFill/>
          <a:ln>
            <a:noFill/>
          </a:ln>
        </p:spPr>
      </p:pic>
      <p:sp>
        <p:nvSpPr>
          <p:cNvPr id="215" name="Google Shape;215;p28"/>
          <p:cNvSpPr txBox="1"/>
          <p:nvPr/>
        </p:nvSpPr>
        <p:spPr>
          <a:xfrm>
            <a:off x="5475025" y="4701475"/>
            <a:ext cx="2089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000"/>
              <a:t>Source: http://numba.pydata.org/</a:t>
            </a:r>
            <a:endParaRPr sz="1000"/>
          </a:p>
        </p:txBody>
      </p:sp>
      <p:sp>
        <p:nvSpPr>
          <p:cNvPr id="216" name="Google Shape;21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Performance: Numba vs no Numba</a:t>
            </a:r>
            <a:endParaRPr/>
          </a:p>
        </p:txBody>
      </p:sp>
      <p:pic>
        <p:nvPicPr>
          <p:cNvPr id="222" name="Google Shape;222;p29"/>
          <p:cNvPicPr preferRelativeResize="0"/>
          <p:nvPr/>
        </p:nvPicPr>
        <p:blipFill>
          <a:blip r:embed="rId3">
            <a:alphaModFix/>
          </a:blip>
          <a:stretch>
            <a:fillRect/>
          </a:stretch>
        </p:blipFill>
        <p:spPr>
          <a:xfrm>
            <a:off x="3837525" y="1248750"/>
            <a:ext cx="5042150" cy="3464725"/>
          </a:xfrm>
          <a:prstGeom prst="rect">
            <a:avLst/>
          </a:prstGeom>
          <a:noFill/>
          <a:ln>
            <a:noFill/>
          </a:ln>
        </p:spPr>
      </p:pic>
      <p:sp>
        <p:nvSpPr>
          <p:cNvPr id="223" name="Google Shape;223;p29"/>
          <p:cNvSpPr txBox="1"/>
          <p:nvPr>
            <p:ph idx="1" type="body"/>
          </p:nvPr>
        </p:nvSpPr>
        <p:spPr>
          <a:xfrm>
            <a:off x="311700" y="1152475"/>
            <a:ext cx="336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100"/>
          </a:p>
          <a:p>
            <a:pPr indent="-361950" lvl="0" marL="457200" rtl="0" algn="l">
              <a:spcBef>
                <a:spcPts val="1200"/>
              </a:spcBef>
              <a:spcAft>
                <a:spcPts val="0"/>
              </a:spcAft>
              <a:buSzPts val="2100"/>
              <a:buChar char="●"/>
            </a:pPr>
            <a:r>
              <a:rPr lang="nl" sz="2100"/>
              <a:t>Small # of runs</a:t>
            </a:r>
            <a:endParaRPr sz="2100"/>
          </a:p>
          <a:p>
            <a:pPr indent="-336550" lvl="1" marL="914400" rtl="0" algn="l">
              <a:spcBef>
                <a:spcPts val="0"/>
              </a:spcBef>
              <a:spcAft>
                <a:spcPts val="0"/>
              </a:spcAft>
              <a:buSzPts val="1700"/>
              <a:buChar char="○"/>
            </a:pPr>
            <a:r>
              <a:rPr lang="nl" sz="1700"/>
              <a:t>No difference</a:t>
            </a:r>
            <a:endParaRPr sz="1700"/>
          </a:p>
          <a:p>
            <a:pPr indent="0" lvl="0" marL="914400" rtl="0" algn="l">
              <a:spcBef>
                <a:spcPts val="1200"/>
              </a:spcBef>
              <a:spcAft>
                <a:spcPts val="0"/>
              </a:spcAft>
              <a:buNone/>
            </a:pPr>
            <a:r>
              <a:t/>
            </a:r>
            <a:endParaRPr sz="1700"/>
          </a:p>
          <a:p>
            <a:pPr indent="-361950" lvl="0" marL="457200" rtl="0" algn="l">
              <a:spcBef>
                <a:spcPts val="1200"/>
              </a:spcBef>
              <a:spcAft>
                <a:spcPts val="0"/>
              </a:spcAft>
              <a:buSzPts val="2100"/>
              <a:buChar char="●"/>
            </a:pPr>
            <a:r>
              <a:rPr lang="nl" sz="2100"/>
              <a:t>Large # of runs</a:t>
            </a:r>
            <a:endParaRPr sz="2100"/>
          </a:p>
          <a:p>
            <a:pPr indent="-336550" lvl="1" marL="914400" rtl="0" algn="l">
              <a:spcBef>
                <a:spcPts val="0"/>
              </a:spcBef>
              <a:spcAft>
                <a:spcPts val="0"/>
              </a:spcAft>
              <a:buSzPts val="1700"/>
              <a:buChar char="○"/>
            </a:pPr>
            <a:r>
              <a:rPr lang="nl" sz="1700"/>
              <a:t>Large</a:t>
            </a:r>
            <a:r>
              <a:rPr lang="nl" sz="1700"/>
              <a:t> difference</a:t>
            </a:r>
            <a:endParaRPr sz="2100"/>
          </a:p>
        </p:txBody>
      </p:sp>
      <p:sp>
        <p:nvSpPr>
          <p:cNvPr id="224" name="Google Shape;22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nvSpPr>
        <p:spPr>
          <a:xfrm>
            <a:off x="1061800" y="1049750"/>
            <a:ext cx="7166700" cy="3001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Char char="●"/>
            </a:pPr>
            <a:r>
              <a:rPr lang="nl" sz="1800">
                <a:solidFill>
                  <a:schemeClr val="dk2"/>
                </a:solidFill>
              </a:rPr>
              <a:t>What is the order parameter that describes the system?</a:t>
            </a:r>
            <a:endParaRPr sz="1800">
              <a:solidFill>
                <a:schemeClr val="dk2"/>
              </a:solidFill>
            </a:endParaRPr>
          </a:p>
          <a:p>
            <a:pPr indent="0" lvl="0" marL="0" rtl="0" algn="l">
              <a:lnSpc>
                <a:spcPct val="150000"/>
              </a:lnSpc>
              <a:spcBef>
                <a:spcPts val="1200"/>
              </a:spcBef>
              <a:spcAft>
                <a:spcPts val="0"/>
              </a:spcAft>
              <a:buNone/>
            </a:pPr>
            <a:r>
              <a:rPr lang="nl" sz="1800">
                <a:solidFill>
                  <a:schemeClr val="dk2"/>
                </a:solidFill>
              </a:rPr>
              <a:t>The vorticity describes the topological phase transition of the system, however we did not manage to implement it.</a:t>
            </a:r>
            <a:endParaRPr sz="1800">
              <a:solidFill>
                <a:schemeClr val="dk2"/>
              </a:solidFill>
            </a:endParaRPr>
          </a:p>
          <a:p>
            <a:pPr indent="-342900" lvl="0" marL="457200" rtl="0" algn="l">
              <a:lnSpc>
                <a:spcPct val="150000"/>
              </a:lnSpc>
              <a:spcBef>
                <a:spcPts val="1200"/>
              </a:spcBef>
              <a:spcAft>
                <a:spcPts val="0"/>
              </a:spcAft>
              <a:buClr>
                <a:schemeClr val="dk2"/>
              </a:buClr>
              <a:buSzPts val="1800"/>
              <a:buChar char="●"/>
            </a:pPr>
            <a:r>
              <a:rPr lang="nl" sz="1800">
                <a:solidFill>
                  <a:schemeClr val="dk2"/>
                </a:solidFill>
              </a:rPr>
              <a:t>What is the behaviour of the system under different algorithms?</a:t>
            </a:r>
            <a:endParaRPr sz="1800">
              <a:solidFill>
                <a:schemeClr val="dk2"/>
              </a:solidFill>
            </a:endParaRPr>
          </a:p>
          <a:p>
            <a:pPr indent="0" lvl="0" marL="0" rtl="0" algn="l">
              <a:lnSpc>
                <a:spcPct val="150000"/>
              </a:lnSpc>
              <a:spcBef>
                <a:spcPts val="1200"/>
              </a:spcBef>
              <a:spcAft>
                <a:spcPts val="1200"/>
              </a:spcAft>
              <a:buNone/>
            </a:pPr>
            <a:r>
              <a:rPr lang="nl" sz="1800">
                <a:solidFill>
                  <a:schemeClr val="dk2"/>
                </a:solidFill>
              </a:rPr>
              <a:t>Our simulation results are in agreement with the literature. Errors are larger as temperature increase.</a:t>
            </a:r>
            <a:endParaRPr sz="1800">
              <a:solidFill>
                <a:schemeClr val="dk2"/>
              </a:solidFill>
            </a:endParaRPr>
          </a:p>
        </p:txBody>
      </p:sp>
      <p:sp>
        <p:nvSpPr>
          <p:cNvPr id="230" name="Google Shape;230;p30"/>
          <p:cNvSpPr txBox="1"/>
          <p:nvPr/>
        </p:nvSpPr>
        <p:spPr>
          <a:xfrm>
            <a:off x="384850" y="543075"/>
            <a:ext cx="710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2500"/>
              <a:t>Conclusion: </a:t>
            </a:r>
            <a:r>
              <a:rPr lang="nl" sz="2500"/>
              <a:t>Research questions</a:t>
            </a:r>
            <a:endParaRPr sz="2500"/>
          </a:p>
        </p:txBody>
      </p:sp>
      <p:sp>
        <p:nvSpPr>
          <p:cNvPr id="231" name="Google Shape;23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2371100" y="2068850"/>
            <a:ext cx="4650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Thank you for your attention!</a:t>
            </a:r>
            <a:endParaRPr/>
          </a:p>
          <a:p>
            <a:pPr indent="0" lvl="0" marL="0" rtl="0" algn="l">
              <a:spcBef>
                <a:spcPts val="0"/>
              </a:spcBef>
              <a:spcAft>
                <a:spcPts val="0"/>
              </a:spcAft>
              <a:buNone/>
            </a:pPr>
            <a:r>
              <a:rPr lang="nl"/>
              <a:t>Questions?</a:t>
            </a:r>
            <a:endParaRPr/>
          </a:p>
        </p:txBody>
      </p:sp>
      <p:sp>
        <p:nvSpPr>
          <p:cNvPr id="237" name="Google Shape;23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97500" y="115950"/>
            <a:ext cx="2345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The XY model</a:t>
            </a:r>
            <a:endParaRPr/>
          </a:p>
        </p:txBody>
      </p:sp>
      <p:sp>
        <p:nvSpPr>
          <p:cNvPr id="61" name="Google Shape;61;p14"/>
          <p:cNvSpPr txBox="1"/>
          <p:nvPr/>
        </p:nvSpPr>
        <p:spPr>
          <a:xfrm>
            <a:off x="988650" y="3851525"/>
            <a:ext cx="7166700" cy="8772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Char char="●"/>
            </a:pPr>
            <a:r>
              <a:rPr lang="nl" sz="1800">
                <a:solidFill>
                  <a:schemeClr val="dk2"/>
                </a:solidFill>
              </a:rPr>
              <a:t>What is the order parameter that describes the system?</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nl" sz="1800">
                <a:solidFill>
                  <a:schemeClr val="dk2"/>
                </a:solidFill>
              </a:rPr>
              <a:t>What is the behaviour of the system under different algorithms?</a:t>
            </a:r>
            <a:endParaRPr/>
          </a:p>
        </p:txBody>
      </p:sp>
      <p:sp>
        <p:nvSpPr>
          <p:cNvPr id="62" name="Google Shape;62;p14"/>
          <p:cNvSpPr txBox="1"/>
          <p:nvPr/>
        </p:nvSpPr>
        <p:spPr>
          <a:xfrm>
            <a:off x="311700" y="3344850"/>
            <a:ext cx="3644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2500"/>
              <a:t>Research questions</a:t>
            </a:r>
            <a:endParaRPr sz="2500"/>
          </a:p>
        </p:txBody>
      </p:sp>
      <p:pic>
        <p:nvPicPr>
          <p:cNvPr id="63" name="Google Shape;63;p14"/>
          <p:cNvPicPr preferRelativeResize="0"/>
          <p:nvPr/>
        </p:nvPicPr>
        <p:blipFill>
          <a:blip r:embed="rId3">
            <a:alphaModFix/>
          </a:blip>
          <a:stretch>
            <a:fillRect/>
          </a:stretch>
        </p:blipFill>
        <p:spPr>
          <a:xfrm>
            <a:off x="2238150" y="0"/>
            <a:ext cx="6905851" cy="3229925"/>
          </a:xfrm>
          <a:prstGeom prst="rect">
            <a:avLst/>
          </a:prstGeom>
          <a:noFill/>
          <a:ln>
            <a:noFill/>
          </a:ln>
        </p:spPr>
      </p:pic>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452350" y="314450"/>
            <a:ext cx="730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Appendix: Slow quench</a:t>
            </a:r>
            <a:endParaRPr/>
          </a:p>
        </p:txBody>
      </p:sp>
      <p:pic>
        <p:nvPicPr>
          <p:cNvPr id="243" name="Google Shape;243;p32" title="Metropolis_phase_energy_L64_tau10000000_nrelax20_Tinit3_Tfinal0.webm">
            <a:hlinkClick r:id="rId3"/>
          </p:cNvPr>
          <p:cNvPicPr preferRelativeResize="0"/>
          <p:nvPr/>
        </p:nvPicPr>
        <p:blipFill>
          <a:blip r:embed="rId4">
            <a:alphaModFix/>
          </a:blip>
          <a:stretch>
            <a:fillRect/>
          </a:stretch>
        </p:blipFill>
        <p:spPr>
          <a:xfrm>
            <a:off x="572900" y="887150"/>
            <a:ext cx="5293900" cy="3970425"/>
          </a:xfrm>
          <a:prstGeom prst="rect">
            <a:avLst/>
          </a:prstGeom>
          <a:noFill/>
          <a:ln>
            <a:noFill/>
          </a:ln>
        </p:spPr>
      </p:pic>
      <p:sp>
        <p:nvSpPr>
          <p:cNvPr id="244" name="Google Shape;24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532700" y="445025"/>
            <a:ext cx="730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Appendix: Slow quench</a:t>
            </a:r>
            <a:endParaRPr/>
          </a:p>
        </p:txBody>
      </p:sp>
      <p:pic>
        <p:nvPicPr>
          <p:cNvPr id="250" name="Google Shape;250;p33" title="Metropolis_phase_energy_observables_L32_tau200000_tauextra200000_nrelax201_Tinit2.0_Tfinal0.001_nframes201.webm">
            <a:hlinkClick r:id="rId3"/>
          </p:cNvPr>
          <p:cNvPicPr preferRelativeResize="0"/>
          <p:nvPr/>
        </p:nvPicPr>
        <p:blipFill>
          <a:blip r:embed="rId4">
            <a:alphaModFix/>
          </a:blip>
          <a:stretch>
            <a:fillRect/>
          </a:stretch>
        </p:blipFill>
        <p:spPr>
          <a:xfrm>
            <a:off x="392050" y="1017725"/>
            <a:ext cx="4337085" cy="3820972"/>
          </a:xfrm>
          <a:prstGeom prst="rect">
            <a:avLst/>
          </a:prstGeom>
          <a:noFill/>
          <a:ln>
            <a:noFill/>
          </a:ln>
        </p:spPr>
      </p:pic>
      <p:sp>
        <p:nvSpPr>
          <p:cNvPr id="251" name="Google Shape;251;p33"/>
          <p:cNvSpPr txBox="1"/>
          <p:nvPr>
            <p:ph idx="1" type="body"/>
          </p:nvPr>
        </p:nvSpPr>
        <p:spPr>
          <a:xfrm>
            <a:off x="5093250" y="1494050"/>
            <a:ext cx="3044100" cy="1875000"/>
          </a:xfrm>
          <a:prstGeom prst="rect">
            <a:avLst/>
          </a:prstGeom>
        </p:spPr>
        <p:txBody>
          <a:bodyPr anchorCtr="0" anchor="t" bIns="91425" lIns="91425" spcFirstLastPara="1" rIns="91425" wrap="square" tIns="91425">
            <a:normAutofit fontScale="70000" lnSpcReduction="10000"/>
          </a:bodyPr>
          <a:lstStyle/>
          <a:p>
            <a:pPr indent="-317500" lvl="0" marL="457200" rtl="0" algn="l">
              <a:spcBef>
                <a:spcPts val="0"/>
              </a:spcBef>
              <a:spcAft>
                <a:spcPts val="0"/>
              </a:spcAft>
              <a:buSzPct val="100000"/>
              <a:buChar char="●"/>
            </a:pPr>
            <a:r>
              <a:rPr lang="nl" sz="2000"/>
              <a:t>Magnetisation</a:t>
            </a:r>
            <a:endParaRPr sz="2000"/>
          </a:p>
          <a:p>
            <a:pPr indent="-317500" lvl="1" marL="914400" rtl="0" algn="l">
              <a:spcBef>
                <a:spcPts val="0"/>
              </a:spcBef>
              <a:spcAft>
                <a:spcPts val="0"/>
              </a:spcAft>
              <a:buSzPct val="100000"/>
              <a:buChar char="○"/>
            </a:pPr>
            <a:r>
              <a:rPr lang="nl" sz="2000"/>
              <a:t>Sharp change at T/T</a:t>
            </a:r>
            <a:r>
              <a:rPr baseline="-25000" lang="nl" sz="2000"/>
              <a:t>c</a:t>
            </a:r>
            <a:r>
              <a:rPr lang="nl" sz="2000"/>
              <a:t>=1.</a:t>
            </a:r>
            <a:endParaRPr sz="2000"/>
          </a:p>
          <a:p>
            <a:pPr indent="0" lvl="0" marL="0" rtl="0" algn="l">
              <a:spcBef>
                <a:spcPts val="1200"/>
              </a:spcBef>
              <a:spcAft>
                <a:spcPts val="0"/>
              </a:spcAft>
              <a:buNone/>
            </a:pPr>
            <a:r>
              <a:t/>
            </a:r>
            <a:endParaRPr sz="2000"/>
          </a:p>
          <a:p>
            <a:pPr indent="-317500" lvl="0" marL="457200" rtl="0" algn="l">
              <a:spcBef>
                <a:spcPts val="1200"/>
              </a:spcBef>
              <a:spcAft>
                <a:spcPts val="0"/>
              </a:spcAft>
              <a:buSzPct val="100000"/>
              <a:buChar char="●"/>
            </a:pPr>
            <a:r>
              <a:rPr lang="nl" sz="2000"/>
              <a:t>Specific heat capacity</a:t>
            </a:r>
            <a:endParaRPr sz="2000"/>
          </a:p>
          <a:p>
            <a:pPr indent="-317500" lvl="1" marL="914400" rtl="0" algn="l">
              <a:spcBef>
                <a:spcPts val="0"/>
              </a:spcBef>
              <a:spcAft>
                <a:spcPts val="0"/>
              </a:spcAft>
              <a:buSzPct val="100000"/>
              <a:buChar char="○"/>
            </a:pPr>
            <a:r>
              <a:rPr lang="nl" sz="2000"/>
              <a:t>KT theory - </a:t>
            </a:r>
            <a:br>
              <a:rPr lang="nl" sz="2000"/>
            </a:br>
            <a:r>
              <a:rPr lang="nl" sz="2000"/>
              <a:t>T</a:t>
            </a:r>
            <a:r>
              <a:rPr baseline="-25000" lang="nl" sz="2000"/>
              <a:t>c</a:t>
            </a:r>
            <a:r>
              <a:rPr lang="nl" sz="2000"/>
              <a:t>&lt; peak</a:t>
            </a:r>
            <a:endParaRPr sz="2000"/>
          </a:p>
        </p:txBody>
      </p:sp>
      <p:sp>
        <p:nvSpPr>
          <p:cNvPr id="252" name="Google Shape;25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400"/>
                                        <p:tgtEl>
                                          <p:spTgt spid="2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1" st="1"/>
                                            </p:txEl>
                                          </p:spTgt>
                                        </p:tgtEl>
                                        <p:attrNameLst>
                                          <p:attrName>style.visibility</p:attrName>
                                        </p:attrNameLst>
                                      </p:cBhvr>
                                      <p:to>
                                        <p:strVal val="visible"/>
                                      </p:to>
                                    </p:set>
                                    <p:animEffect filter="fade" transition="in">
                                      <p:cBhvr>
                                        <p:cTn dur="400"/>
                                        <p:tgtEl>
                                          <p:spTgt spid="2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2" st="2"/>
                                            </p:txEl>
                                          </p:spTgt>
                                        </p:tgtEl>
                                        <p:attrNameLst>
                                          <p:attrName>style.visibility</p:attrName>
                                        </p:attrNameLst>
                                      </p:cBhvr>
                                      <p:to>
                                        <p:strVal val="visible"/>
                                      </p:to>
                                    </p:set>
                                    <p:animEffect filter="fade" transition="in">
                                      <p:cBhvr>
                                        <p:cTn dur="400"/>
                                        <p:tgtEl>
                                          <p:spTgt spid="2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3" st="3"/>
                                            </p:txEl>
                                          </p:spTgt>
                                        </p:tgtEl>
                                        <p:attrNameLst>
                                          <p:attrName>style.visibility</p:attrName>
                                        </p:attrNameLst>
                                      </p:cBhvr>
                                      <p:to>
                                        <p:strVal val="visible"/>
                                      </p:to>
                                    </p:set>
                                    <p:animEffect filter="fade" transition="in">
                                      <p:cBhvr>
                                        <p:cTn dur="400"/>
                                        <p:tgtEl>
                                          <p:spTgt spid="2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4" st="4"/>
                                            </p:txEl>
                                          </p:spTgt>
                                        </p:tgtEl>
                                        <p:attrNameLst>
                                          <p:attrName>style.visibility</p:attrName>
                                        </p:attrNameLst>
                                      </p:cBhvr>
                                      <p:to>
                                        <p:strVal val="visible"/>
                                      </p:to>
                                    </p:set>
                                    <p:animEffect filter="fade" transition="in">
                                      <p:cBhvr>
                                        <p:cTn dur="400"/>
                                        <p:tgtEl>
                                          <p:spTgt spid="25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4" title="Metropolis_phase_energy_L64_tau10000000_nrelax1_Tinit0_Tfinal0.webm">
            <a:hlinkClick r:id="rId3"/>
          </p:cNvPr>
          <p:cNvPicPr preferRelativeResize="0"/>
          <p:nvPr/>
        </p:nvPicPr>
        <p:blipFill>
          <a:blip r:embed="rId4">
            <a:alphaModFix/>
          </a:blip>
          <a:stretch>
            <a:fillRect/>
          </a:stretch>
        </p:blipFill>
        <p:spPr>
          <a:xfrm>
            <a:off x="476279" y="1206150"/>
            <a:ext cx="7536650" cy="3346270"/>
          </a:xfrm>
          <a:prstGeom prst="rect">
            <a:avLst/>
          </a:prstGeom>
          <a:noFill/>
          <a:ln>
            <a:noFill/>
          </a:ln>
        </p:spPr>
      </p:pic>
      <p:sp>
        <p:nvSpPr>
          <p:cNvPr id="258" name="Google Shape;258;p34"/>
          <p:cNvSpPr txBox="1"/>
          <p:nvPr>
            <p:ph type="title"/>
          </p:nvPr>
        </p:nvSpPr>
        <p:spPr>
          <a:xfrm>
            <a:off x="532700" y="445025"/>
            <a:ext cx="730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Appendix: Fast quench</a:t>
            </a:r>
            <a:endParaRPr/>
          </a:p>
        </p:txBody>
      </p:sp>
      <p:sp>
        <p:nvSpPr>
          <p:cNvPr id="259" name="Google Shape;25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462400" y="499775"/>
            <a:ext cx="730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Appendix: Metropolis algorithm (brief recap)</a:t>
            </a:r>
            <a:endParaRPr/>
          </a:p>
        </p:txBody>
      </p:sp>
      <p:sp>
        <p:nvSpPr>
          <p:cNvPr id="265" name="Google Shape;265;p35"/>
          <p:cNvSpPr txBox="1"/>
          <p:nvPr>
            <p:ph idx="1" type="body"/>
          </p:nvPr>
        </p:nvSpPr>
        <p:spPr>
          <a:xfrm>
            <a:off x="462400" y="1227325"/>
            <a:ext cx="7303200" cy="3416400"/>
          </a:xfrm>
          <a:prstGeom prst="rect">
            <a:avLst/>
          </a:prstGeom>
        </p:spPr>
        <p:txBody>
          <a:bodyPr anchorCtr="0" anchor="t" bIns="91425" lIns="91425" spcFirstLastPara="1" rIns="91425" wrap="square" tIns="91425">
            <a:normAutofit lnSpcReduction="20000"/>
          </a:bodyPr>
          <a:lstStyle/>
          <a:p>
            <a:pPr indent="-374650" lvl="0" marL="457200" rtl="0" algn="l">
              <a:spcBef>
                <a:spcPts val="0"/>
              </a:spcBef>
              <a:spcAft>
                <a:spcPts val="0"/>
              </a:spcAft>
              <a:buSzPts val="2300"/>
              <a:buChar char="●"/>
            </a:pPr>
            <a:r>
              <a:rPr lang="nl" sz="2300"/>
              <a:t>Choose a random spin as trial spin.</a:t>
            </a:r>
            <a:endParaRPr sz="2300"/>
          </a:p>
          <a:p>
            <a:pPr indent="-374650" lvl="0" marL="457200" rtl="0" algn="l">
              <a:spcBef>
                <a:spcPts val="0"/>
              </a:spcBef>
              <a:spcAft>
                <a:spcPts val="0"/>
              </a:spcAft>
              <a:buSzPts val="2300"/>
              <a:buChar char="●"/>
            </a:pPr>
            <a:r>
              <a:rPr lang="nl" sz="2300"/>
              <a:t>Rotate it by random amount.</a:t>
            </a:r>
            <a:endParaRPr sz="2300"/>
          </a:p>
          <a:p>
            <a:pPr indent="-374650" lvl="0" marL="457200" rtl="0" algn="l">
              <a:spcBef>
                <a:spcPts val="0"/>
              </a:spcBef>
              <a:spcAft>
                <a:spcPts val="0"/>
              </a:spcAft>
              <a:buSzPts val="2300"/>
              <a:buChar char="●"/>
            </a:pPr>
            <a:r>
              <a:rPr lang="nl" sz="2300"/>
              <a:t>Calculate ΔE = E</a:t>
            </a:r>
            <a:r>
              <a:rPr baseline="-25000" lang="nl" sz="2300"/>
              <a:t>trial</a:t>
            </a:r>
            <a:r>
              <a:rPr lang="nl" sz="2300"/>
              <a:t> - E</a:t>
            </a:r>
            <a:r>
              <a:rPr baseline="-25000" lang="nl" sz="2300"/>
              <a:t>old</a:t>
            </a:r>
            <a:r>
              <a:rPr lang="nl" sz="2300"/>
              <a:t>.</a:t>
            </a:r>
            <a:endParaRPr sz="2300"/>
          </a:p>
          <a:p>
            <a:pPr indent="-374650" lvl="0" marL="457200" rtl="0" algn="l">
              <a:spcBef>
                <a:spcPts val="0"/>
              </a:spcBef>
              <a:spcAft>
                <a:spcPts val="0"/>
              </a:spcAft>
              <a:buSzPts val="2300"/>
              <a:buChar char="●"/>
            </a:pPr>
            <a:r>
              <a:rPr lang="nl" sz="2300"/>
              <a:t>If </a:t>
            </a:r>
            <a:r>
              <a:rPr lang="nl" sz="2300"/>
              <a:t>ΔE≤0</a:t>
            </a:r>
            <a:endParaRPr sz="2300"/>
          </a:p>
          <a:p>
            <a:pPr indent="-349250" lvl="1" marL="914400" rtl="0" algn="l">
              <a:spcBef>
                <a:spcPts val="0"/>
              </a:spcBef>
              <a:spcAft>
                <a:spcPts val="0"/>
              </a:spcAft>
              <a:buSzPts val="1900"/>
              <a:buChar char="○"/>
            </a:pPr>
            <a:r>
              <a:rPr lang="nl" sz="1900"/>
              <a:t>Take trial spin as the new spin.</a:t>
            </a:r>
            <a:endParaRPr sz="1900"/>
          </a:p>
          <a:p>
            <a:pPr indent="-374650" lvl="0" marL="457200" rtl="0" algn="l">
              <a:spcBef>
                <a:spcPts val="0"/>
              </a:spcBef>
              <a:spcAft>
                <a:spcPts val="0"/>
              </a:spcAft>
              <a:buSzPts val="2300"/>
              <a:buChar char="●"/>
            </a:pPr>
            <a:r>
              <a:rPr lang="nl" sz="2300"/>
              <a:t>Else</a:t>
            </a:r>
            <a:endParaRPr sz="2300"/>
          </a:p>
          <a:p>
            <a:pPr indent="-317500" lvl="1" marL="914400" rtl="0" algn="l">
              <a:spcBef>
                <a:spcPts val="0"/>
              </a:spcBef>
              <a:spcAft>
                <a:spcPts val="0"/>
              </a:spcAft>
              <a:buSzPts val="1400"/>
              <a:buChar char="○"/>
            </a:pPr>
            <a:r>
              <a:rPr lang="nl" sz="1900"/>
              <a:t>If r&lt;exp(-</a:t>
            </a:r>
            <a:r>
              <a:rPr lang="nl" sz="2300"/>
              <a:t>ΔE/T</a:t>
            </a:r>
            <a:r>
              <a:rPr lang="nl" sz="1900"/>
              <a:t>), r ∈ [0,1]</a:t>
            </a:r>
            <a:endParaRPr sz="1900"/>
          </a:p>
          <a:p>
            <a:pPr indent="-349250" lvl="2" marL="1371600" rtl="0" algn="l">
              <a:spcBef>
                <a:spcPts val="0"/>
              </a:spcBef>
              <a:spcAft>
                <a:spcPts val="0"/>
              </a:spcAft>
              <a:buSzPts val="1900"/>
              <a:buChar char="■"/>
            </a:pPr>
            <a:r>
              <a:rPr lang="nl" sz="1900"/>
              <a:t>Take trial spin as the new spin.</a:t>
            </a:r>
            <a:endParaRPr sz="1900"/>
          </a:p>
          <a:p>
            <a:pPr indent="-349250" lvl="1" marL="914400" rtl="0" algn="l">
              <a:spcBef>
                <a:spcPts val="0"/>
              </a:spcBef>
              <a:spcAft>
                <a:spcPts val="0"/>
              </a:spcAft>
              <a:buSzPts val="1900"/>
              <a:buChar char="○"/>
            </a:pPr>
            <a:r>
              <a:rPr lang="nl" sz="1900"/>
              <a:t>Else</a:t>
            </a:r>
            <a:endParaRPr sz="1900"/>
          </a:p>
          <a:p>
            <a:pPr indent="-349250" lvl="2" marL="1371600" rtl="0" algn="l">
              <a:spcBef>
                <a:spcPts val="0"/>
              </a:spcBef>
              <a:spcAft>
                <a:spcPts val="0"/>
              </a:spcAft>
              <a:buSzPts val="1900"/>
              <a:buChar char="■"/>
            </a:pPr>
            <a:r>
              <a:rPr lang="nl" sz="1900"/>
              <a:t>Continue without changes.</a:t>
            </a:r>
            <a:endParaRPr sz="1900"/>
          </a:p>
        </p:txBody>
      </p:sp>
      <p:sp>
        <p:nvSpPr>
          <p:cNvPr id="266" name="Google Shape;26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4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400"/>
                                        <p:tgtEl>
                                          <p:spTgt spid="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400"/>
                                        <p:tgtEl>
                                          <p:spTgt spid="2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Effect filter="fade" transition="in">
                                      <p:cBhvr>
                                        <p:cTn dur="400"/>
                                        <p:tgtEl>
                                          <p:spTgt spid="2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4" st="4"/>
                                            </p:txEl>
                                          </p:spTgt>
                                        </p:tgtEl>
                                        <p:attrNameLst>
                                          <p:attrName>style.visibility</p:attrName>
                                        </p:attrNameLst>
                                      </p:cBhvr>
                                      <p:to>
                                        <p:strVal val="visible"/>
                                      </p:to>
                                    </p:set>
                                    <p:animEffect filter="fade" transition="in">
                                      <p:cBhvr>
                                        <p:cTn dur="400"/>
                                        <p:tgtEl>
                                          <p:spTgt spid="2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5" st="5"/>
                                            </p:txEl>
                                          </p:spTgt>
                                        </p:tgtEl>
                                        <p:attrNameLst>
                                          <p:attrName>style.visibility</p:attrName>
                                        </p:attrNameLst>
                                      </p:cBhvr>
                                      <p:to>
                                        <p:strVal val="visible"/>
                                      </p:to>
                                    </p:set>
                                    <p:animEffect filter="fade" transition="in">
                                      <p:cBhvr>
                                        <p:cTn dur="400"/>
                                        <p:tgtEl>
                                          <p:spTgt spid="2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6" st="6"/>
                                            </p:txEl>
                                          </p:spTgt>
                                        </p:tgtEl>
                                        <p:attrNameLst>
                                          <p:attrName>style.visibility</p:attrName>
                                        </p:attrNameLst>
                                      </p:cBhvr>
                                      <p:to>
                                        <p:strVal val="visible"/>
                                      </p:to>
                                    </p:set>
                                    <p:animEffect filter="fade" transition="in">
                                      <p:cBhvr>
                                        <p:cTn dur="400"/>
                                        <p:tgtEl>
                                          <p:spTgt spid="2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7" st="7"/>
                                            </p:txEl>
                                          </p:spTgt>
                                        </p:tgtEl>
                                        <p:attrNameLst>
                                          <p:attrName>style.visibility</p:attrName>
                                        </p:attrNameLst>
                                      </p:cBhvr>
                                      <p:to>
                                        <p:strVal val="visible"/>
                                      </p:to>
                                    </p:set>
                                    <p:animEffect filter="fade" transition="in">
                                      <p:cBhvr>
                                        <p:cTn dur="400"/>
                                        <p:tgtEl>
                                          <p:spTgt spid="26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8" st="8"/>
                                            </p:txEl>
                                          </p:spTgt>
                                        </p:tgtEl>
                                        <p:attrNameLst>
                                          <p:attrName>style.visibility</p:attrName>
                                        </p:attrNameLst>
                                      </p:cBhvr>
                                      <p:to>
                                        <p:strVal val="visible"/>
                                      </p:to>
                                    </p:set>
                                    <p:animEffect filter="fade" transition="in">
                                      <p:cBhvr>
                                        <p:cTn dur="400"/>
                                        <p:tgtEl>
                                          <p:spTgt spid="26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9" st="9"/>
                                            </p:txEl>
                                          </p:spTgt>
                                        </p:tgtEl>
                                        <p:attrNameLst>
                                          <p:attrName>style.visibility</p:attrName>
                                        </p:attrNameLst>
                                      </p:cBhvr>
                                      <p:to>
                                        <p:strVal val="visible"/>
                                      </p:to>
                                    </p:set>
                                    <p:animEffect filter="fade" transition="in">
                                      <p:cBhvr>
                                        <p:cTn dur="400"/>
                                        <p:tgtEl>
                                          <p:spTgt spid="26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53450" y="262175"/>
            <a:ext cx="730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The XY model</a:t>
            </a:r>
            <a:endParaRPr/>
          </a:p>
        </p:txBody>
      </p:sp>
      <p:pic>
        <p:nvPicPr>
          <p:cNvPr id="70" name="Google Shape;70;p15"/>
          <p:cNvPicPr preferRelativeResize="0"/>
          <p:nvPr/>
        </p:nvPicPr>
        <p:blipFill>
          <a:blip r:embed="rId3">
            <a:alphaModFix/>
          </a:blip>
          <a:stretch>
            <a:fillRect/>
          </a:stretch>
        </p:blipFill>
        <p:spPr>
          <a:xfrm>
            <a:off x="1015875" y="3948175"/>
            <a:ext cx="7112226" cy="975900"/>
          </a:xfrm>
          <a:prstGeom prst="rect">
            <a:avLst/>
          </a:prstGeom>
          <a:noFill/>
          <a:ln>
            <a:noFill/>
          </a:ln>
        </p:spPr>
      </p:pic>
      <p:pic>
        <p:nvPicPr>
          <p:cNvPr id="71" name="Google Shape;71;p15"/>
          <p:cNvPicPr preferRelativeResize="0"/>
          <p:nvPr/>
        </p:nvPicPr>
        <p:blipFill>
          <a:blip r:embed="rId4">
            <a:alphaModFix/>
          </a:blip>
          <a:stretch>
            <a:fillRect/>
          </a:stretch>
        </p:blipFill>
        <p:spPr>
          <a:xfrm>
            <a:off x="4523400" y="36125"/>
            <a:ext cx="4620601" cy="3686000"/>
          </a:xfrm>
          <a:prstGeom prst="rect">
            <a:avLst/>
          </a:prstGeom>
          <a:noFill/>
          <a:ln>
            <a:noFill/>
          </a:ln>
        </p:spPr>
      </p:pic>
      <p:sp>
        <p:nvSpPr>
          <p:cNvPr id="72" name="Google Shape;72;p15"/>
          <p:cNvSpPr txBox="1"/>
          <p:nvPr>
            <p:ph idx="1" type="body"/>
          </p:nvPr>
        </p:nvSpPr>
        <p:spPr>
          <a:xfrm>
            <a:off x="598100" y="1064625"/>
            <a:ext cx="4326000" cy="1629000"/>
          </a:xfrm>
          <a:prstGeom prst="rect">
            <a:avLst/>
          </a:prstGeom>
        </p:spPr>
        <p:txBody>
          <a:bodyPr anchorCtr="0" anchor="t" bIns="91425" lIns="91425" spcFirstLastPara="1" rIns="91425" wrap="square" tIns="91425">
            <a:noAutofit/>
          </a:bodyPr>
          <a:lstStyle/>
          <a:p>
            <a:pPr indent="-350202" lvl="0" marL="457200" rtl="0" algn="l">
              <a:lnSpc>
                <a:spcPct val="150000"/>
              </a:lnSpc>
              <a:spcBef>
                <a:spcPts val="0"/>
              </a:spcBef>
              <a:spcAft>
                <a:spcPts val="0"/>
              </a:spcAft>
              <a:buSzPts val="1915"/>
              <a:buChar char="●"/>
            </a:pPr>
            <a:r>
              <a:rPr lang="nl" sz="1915"/>
              <a:t>Two-dimensional.</a:t>
            </a:r>
            <a:endParaRPr sz="1915"/>
          </a:p>
          <a:p>
            <a:pPr indent="-350202" lvl="0" marL="457200" rtl="0" algn="l">
              <a:lnSpc>
                <a:spcPct val="150000"/>
              </a:lnSpc>
              <a:spcBef>
                <a:spcPts val="0"/>
              </a:spcBef>
              <a:spcAft>
                <a:spcPts val="0"/>
              </a:spcAft>
              <a:buSzPts val="1915"/>
              <a:buChar char="●"/>
            </a:pPr>
            <a:r>
              <a:rPr lang="nl" sz="1915"/>
              <a:t>Ferromagnetic, J &gt; 0.</a:t>
            </a:r>
            <a:endParaRPr sz="1915"/>
          </a:p>
          <a:p>
            <a:pPr indent="-350202" lvl="0" marL="457200" rtl="0" algn="l">
              <a:lnSpc>
                <a:spcPct val="150000"/>
              </a:lnSpc>
              <a:spcBef>
                <a:spcPts val="0"/>
              </a:spcBef>
              <a:spcAft>
                <a:spcPts val="0"/>
              </a:spcAft>
              <a:buSzPts val="1915"/>
              <a:buChar char="●"/>
            </a:pPr>
            <a:r>
              <a:rPr lang="nl" sz="1915"/>
              <a:t>Nearest-neighbour model.</a:t>
            </a:r>
            <a:endParaRPr sz="1915"/>
          </a:p>
          <a:p>
            <a:pPr indent="-350202" lvl="0" marL="457200" rtl="0" algn="l">
              <a:lnSpc>
                <a:spcPct val="150000"/>
              </a:lnSpc>
              <a:spcBef>
                <a:spcPts val="0"/>
              </a:spcBef>
              <a:spcAft>
                <a:spcPts val="0"/>
              </a:spcAft>
              <a:buSzPts val="1915"/>
              <a:buChar char="●"/>
            </a:pPr>
            <a:r>
              <a:rPr lang="nl" sz="1915"/>
              <a:t>Periodic boundary condition.</a:t>
            </a:r>
            <a:endParaRPr sz="1915"/>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4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4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0" st="0"/>
                                            </p:txEl>
                                          </p:spTgt>
                                        </p:tgtEl>
                                        <p:attrNameLst>
                                          <p:attrName>style.visibility</p:attrName>
                                        </p:attrNameLst>
                                      </p:cBhvr>
                                      <p:to>
                                        <p:strVal val="visible"/>
                                      </p:to>
                                    </p:set>
                                    <p:animEffect filter="fade" transition="in">
                                      <p:cBhvr>
                                        <p:cTn dur="400"/>
                                        <p:tgtEl>
                                          <p:spTgt spid="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1" st="1"/>
                                            </p:txEl>
                                          </p:spTgt>
                                        </p:tgtEl>
                                        <p:attrNameLst>
                                          <p:attrName>style.visibility</p:attrName>
                                        </p:attrNameLst>
                                      </p:cBhvr>
                                      <p:to>
                                        <p:strVal val="visible"/>
                                      </p:to>
                                    </p:set>
                                    <p:animEffect filter="fade" transition="in">
                                      <p:cBhvr>
                                        <p:cTn dur="400"/>
                                        <p:tgtEl>
                                          <p:spTgt spid="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2" st="2"/>
                                            </p:txEl>
                                          </p:spTgt>
                                        </p:tgtEl>
                                        <p:attrNameLst>
                                          <p:attrName>style.visibility</p:attrName>
                                        </p:attrNameLst>
                                      </p:cBhvr>
                                      <p:to>
                                        <p:strVal val="visible"/>
                                      </p:to>
                                    </p:set>
                                    <p:animEffect filter="fade" transition="in">
                                      <p:cBhvr>
                                        <p:cTn dur="400"/>
                                        <p:tgtEl>
                                          <p:spTgt spid="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xEl>
                                              <p:pRg end="3" st="3"/>
                                            </p:txEl>
                                          </p:spTgt>
                                        </p:tgtEl>
                                        <p:attrNameLst>
                                          <p:attrName>style.visibility</p:attrName>
                                        </p:attrNameLst>
                                      </p:cBhvr>
                                      <p:to>
                                        <p:strVal val="visible"/>
                                      </p:to>
                                    </p:set>
                                    <p:animEffect filter="fade" transition="in">
                                      <p:cBhvr>
                                        <p:cTn dur="400"/>
                                        <p:tgtEl>
                                          <p:spTgt spid="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553325" y="323150"/>
            <a:ext cx="3449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Temperature phases?</a:t>
            </a:r>
            <a:endParaRPr/>
          </a:p>
        </p:txBody>
      </p:sp>
      <p:pic>
        <p:nvPicPr>
          <p:cNvPr id="79" name="Google Shape;79;p16"/>
          <p:cNvPicPr preferRelativeResize="0"/>
          <p:nvPr/>
        </p:nvPicPr>
        <p:blipFill>
          <a:blip r:embed="rId3">
            <a:alphaModFix/>
          </a:blip>
          <a:stretch>
            <a:fillRect/>
          </a:stretch>
        </p:blipFill>
        <p:spPr>
          <a:xfrm>
            <a:off x="332550" y="1680846"/>
            <a:ext cx="4239451" cy="3381949"/>
          </a:xfrm>
          <a:prstGeom prst="rect">
            <a:avLst/>
          </a:prstGeom>
          <a:noFill/>
          <a:ln>
            <a:noFill/>
          </a:ln>
        </p:spPr>
      </p:pic>
      <p:sp>
        <p:nvSpPr>
          <p:cNvPr id="80" name="Google Shape;80;p16"/>
          <p:cNvSpPr txBox="1"/>
          <p:nvPr>
            <p:ph type="title"/>
          </p:nvPr>
        </p:nvSpPr>
        <p:spPr>
          <a:xfrm>
            <a:off x="1479675" y="1108150"/>
            <a:ext cx="1945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nl" sz="1800"/>
              <a:t>Low temperature</a:t>
            </a:r>
            <a:endParaRPr sz="1800"/>
          </a:p>
        </p:txBody>
      </p:sp>
      <p:sp>
        <p:nvSpPr>
          <p:cNvPr id="81" name="Google Shape;81;p16"/>
          <p:cNvSpPr txBox="1"/>
          <p:nvPr>
            <p:ph type="title"/>
          </p:nvPr>
        </p:nvSpPr>
        <p:spPr>
          <a:xfrm>
            <a:off x="5556775" y="1108150"/>
            <a:ext cx="194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999"/>
              <a:buNone/>
            </a:pPr>
            <a:r>
              <a:rPr lang="nl" sz="1800"/>
              <a:t>High</a:t>
            </a:r>
            <a:r>
              <a:rPr lang="nl" sz="1800"/>
              <a:t> temperature</a:t>
            </a:r>
            <a:endParaRPr sz="1800"/>
          </a:p>
        </p:txBody>
      </p:sp>
      <p:pic>
        <p:nvPicPr>
          <p:cNvPr id="82" name="Google Shape;82;p16"/>
          <p:cNvPicPr preferRelativeResize="0"/>
          <p:nvPr/>
        </p:nvPicPr>
        <p:blipFill>
          <a:blip r:embed="rId4">
            <a:alphaModFix/>
          </a:blip>
          <a:stretch>
            <a:fillRect/>
          </a:stretch>
        </p:blipFill>
        <p:spPr>
          <a:xfrm>
            <a:off x="4760975" y="1792900"/>
            <a:ext cx="4027526" cy="3157850"/>
          </a:xfrm>
          <a:prstGeom prst="rect">
            <a:avLst/>
          </a:prstGeom>
          <a:noFill/>
          <a:ln>
            <a:noFill/>
          </a:ln>
        </p:spPr>
      </p:pic>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4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4196225" y="1040921"/>
            <a:ext cx="4947775" cy="3899120"/>
          </a:xfrm>
          <a:prstGeom prst="rect">
            <a:avLst/>
          </a:prstGeom>
          <a:noFill/>
          <a:ln>
            <a:noFill/>
          </a:ln>
        </p:spPr>
      </p:pic>
      <p:sp>
        <p:nvSpPr>
          <p:cNvPr id="89" name="Google Shape;89;p17"/>
          <p:cNvSpPr txBox="1"/>
          <p:nvPr>
            <p:ph type="title"/>
          </p:nvPr>
        </p:nvSpPr>
        <p:spPr>
          <a:xfrm>
            <a:off x="2240400" y="118963"/>
            <a:ext cx="466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Magnetization vs Temperature</a:t>
            </a:r>
            <a:endParaRPr/>
          </a:p>
        </p:txBody>
      </p:sp>
      <p:pic>
        <p:nvPicPr>
          <p:cNvPr id="90" name="Google Shape;90;p17"/>
          <p:cNvPicPr preferRelativeResize="0"/>
          <p:nvPr/>
        </p:nvPicPr>
        <p:blipFill>
          <a:blip r:embed="rId4">
            <a:alphaModFix/>
          </a:blip>
          <a:stretch>
            <a:fillRect/>
          </a:stretch>
        </p:blipFill>
        <p:spPr>
          <a:xfrm>
            <a:off x="243752" y="1163350"/>
            <a:ext cx="4089849" cy="676275"/>
          </a:xfrm>
          <a:prstGeom prst="rect">
            <a:avLst/>
          </a:prstGeom>
          <a:noFill/>
          <a:ln>
            <a:noFill/>
          </a:ln>
        </p:spPr>
      </p:pic>
      <p:sp>
        <p:nvSpPr>
          <p:cNvPr id="91" name="Google Shape;91;p17"/>
          <p:cNvSpPr txBox="1"/>
          <p:nvPr/>
        </p:nvSpPr>
        <p:spPr>
          <a:xfrm>
            <a:off x="533525" y="2457538"/>
            <a:ext cx="35103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nl" sz="1700"/>
              <a:t>Smooth transition from low to high temperature.</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nl" sz="1700"/>
              <a:t>Absence of long-range order.</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nl" sz="1700"/>
              <a:t>Consistent behaviour under different algorithms.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pic>
        <p:nvPicPr>
          <p:cNvPr id="92" name="Google Shape;92;p17"/>
          <p:cNvPicPr preferRelativeResize="0"/>
          <p:nvPr/>
        </p:nvPicPr>
        <p:blipFill>
          <a:blip r:embed="rId5">
            <a:alphaModFix/>
          </a:blip>
          <a:stretch>
            <a:fillRect/>
          </a:stretch>
        </p:blipFill>
        <p:spPr>
          <a:xfrm>
            <a:off x="7085675" y="1995637"/>
            <a:ext cx="1935477" cy="1843376"/>
          </a:xfrm>
          <a:prstGeom prst="rect">
            <a:avLst/>
          </a:prstGeom>
          <a:noFill/>
          <a:ln>
            <a:noFill/>
          </a:ln>
        </p:spPr>
      </p:pic>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4162300" y="865374"/>
            <a:ext cx="4981700" cy="3797850"/>
          </a:xfrm>
          <a:prstGeom prst="rect">
            <a:avLst/>
          </a:prstGeom>
          <a:noFill/>
          <a:ln>
            <a:noFill/>
          </a:ln>
        </p:spPr>
      </p:pic>
      <p:sp>
        <p:nvSpPr>
          <p:cNvPr id="99" name="Google Shape;99;p18"/>
          <p:cNvSpPr txBox="1"/>
          <p:nvPr>
            <p:ph type="title"/>
          </p:nvPr>
        </p:nvSpPr>
        <p:spPr>
          <a:xfrm>
            <a:off x="2240400" y="118963"/>
            <a:ext cx="466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Magnetization vs Temperature</a:t>
            </a:r>
            <a:endParaRPr/>
          </a:p>
        </p:txBody>
      </p:sp>
      <p:pic>
        <p:nvPicPr>
          <p:cNvPr id="100" name="Google Shape;100;p18"/>
          <p:cNvPicPr preferRelativeResize="0"/>
          <p:nvPr/>
        </p:nvPicPr>
        <p:blipFill>
          <a:blip r:embed="rId4">
            <a:alphaModFix/>
          </a:blip>
          <a:stretch>
            <a:fillRect/>
          </a:stretch>
        </p:blipFill>
        <p:spPr>
          <a:xfrm>
            <a:off x="243752" y="1163350"/>
            <a:ext cx="4089849" cy="676275"/>
          </a:xfrm>
          <a:prstGeom prst="rect">
            <a:avLst/>
          </a:prstGeom>
          <a:noFill/>
          <a:ln>
            <a:noFill/>
          </a:ln>
        </p:spPr>
      </p:pic>
      <p:sp>
        <p:nvSpPr>
          <p:cNvPr id="101" name="Google Shape;101;p18"/>
          <p:cNvSpPr txBox="1"/>
          <p:nvPr/>
        </p:nvSpPr>
        <p:spPr>
          <a:xfrm>
            <a:off x="533525" y="2311288"/>
            <a:ext cx="35103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nl" sz="1700"/>
              <a:t>Smooth transition from low to high temperature.</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nl" sz="1700"/>
              <a:t>Absence of long-range order.</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nl" sz="1700"/>
              <a:t>Consistent behaviour under different algorithms.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nl" sz="1700"/>
              <a:t>Is there a phase transition?</a:t>
            </a:r>
            <a:endParaRPr sz="1700"/>
          </a:p>
          <a:p>
            <a:pPr indent="0" lvl="0" marL="0" rtl="0" algn="l">
              <a:spcBef>
                <a:spcPts val="0"/>
              </a:spcBef>
              <a:spcAft>
                <a:spcPts val="0"/>
              </a:spcAft>
              <a:buNone/>
            </a:pPr>
            <a:r>
              <a:t/>
            </a:r>
            <a:endParaRPr sz="1700"/>
          </a:p>
        </p:txBody>
      </p:sp>
      <p:pic>
        <p:nvPicPr>
          <p:cNvPr id="102" name="Google Shape;102;p18"/>
          <p:cNvPicPr preferRelativeResize="0"/>
          <p:nvPr/>
        </p:nvPicPr>
        <p:blipFill>
          <a:blip r:embed="rId5">
            <a:alphaModFix/>
          </a:blip>
          <a:stretch>
            <a:fillRect/>
          </a:stretch>
        </p:blipFill>
        <p:spPr>
          <a:xfrm>
            <a:off x="6994875" y="1727512"/>
            <a:ext cx="1935477" cy="1843376"/>
          </a:xfrm>
          <a:prstGeom prst="rect">
            <a:avLst/>
          </a:prstGeom>
          <a:noFill/>
          <a:ln>
            <a:noFill/>
          </a:ln>
        </p:spPr>
      </p:pic>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428650" y="254600"/>
            <a:ext cx="491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Vortices and anti-vortices</a:t>
            </a:r>
            <a:endParaRPr/>
          </a:p>
        </p:txBody>
      </p:sp>
      <p:pic>
        <p:nvPicPr>
          <p:cNvPr id="109" name="Google Shape;109;p19"/>
          <p:cNvPicPr preferRelativeResize="0"/>
          <p:nvPr/>
        </p:nvPicPr>
        <p:blipFill>
          <a:blip r:embed="rId3">
            <a:alphaModFix/>
          </a:blip>
          <a:stretch>
            <a:fillRect/>
          </a:stretch>
        </p:blipFill>
        <p:spPr>
          <a:xfrm>
            <a:off x="1322469" y="4084925"/>
            <a:ext cx="6499055" cy="1007400"/>
          </a:xfrm>
          <a:prstGeom prst="rect">
            <a:avLst/>
          </a:prstGeom>
          <a:noFill/>
          <a:ln>
            <a:noFill/>
          </a:ln>
        </p:spPr>
      </p:pic>
      <p:pic>
        <p:nvPicPr>
          <p:cNvPr id="110" name="Google Shape;110;p19"/>
          <p:cNvPicPr preferRelativeResize="0"/>
          <p:nvPr/>
        </p:nvPicPr>
        <p:blipFill>
          <a:blip r:embed="rId4">
            <a:alphaModFix/>
          </a:blip>
          <a:stretch>
            <a:fillRect/>
          </a:stretch>
        </p:blipFill>
        <p:spPr>
          <a:xfrm>
            <a:off x="4457990" y="254600"/>
            <a:ext cx="4097535" cy="3504300"/>
          </a:xfrm>
          <a:prstGeom prst="rect">
            <a:avLst/>
          </a:prstGeom>
          <a:noFill/>
          <a:ln>
            <a:noFill/>
          </a:ln>
        </p:spPr>
      </p:pic>
      <p:sp>
        <p:nvSpPr>
          <p:cNvPr id="111" name="Google Shape;111;p19"/>
          <p:cNvSpPr/>
          <p:nvPr/>
        </p:nvSpPr>
        <p:spPr>
          <a:xfrm rot="270">
            <a:off x="4572000" y="402225"/>
            <a:ext cx="3813600" cy="3229800"/>
          </a:xfrm>
          <a:prstGeom prst="roundRect">
            <a:avLst>
              <a:gd fmla="val 16667" name="adj"/>
            </a:avLst>
          </a:prstGeom>
          <a:noFill/>
          <a:ln cap="flat" cmpd="sng" w="762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4924100" y="2059825"/>
            <a:ext cx="914100" cy="853500"/>
          </a:xfrm>
          <a:prstGeom prst="ellipse">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7160700" y="827300"/>
            <a:ext cx="914100" cy="853500"/>
          </a:xfrm>
          <a:prstGeom prst="ellipse">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nvSpPr>
        <p:spPr>
          <a:xfrm>
            <a:off x="428650" y="1511350"/>
            <a:ext cx="35835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nl" sz="1700"/>
              <a:t>They are sources (sinks) of winding spins.</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nl" sz="1700"/>
              <a:t>Vorticity is a path integral around a vortex.</a:t>
            </a:r>
            <a:endParaRPr sz="1700"/>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0"/>
          <p:cNvPicPr preferRelativeResize="0"/>
          <p:nvPr/>
        </p:nvPicPr>
        <p:blipFill>
          <a:blip r:embed="rId3">
            <a:alphaModFix/>
          </a:blip>
          <a:stretch>
            <a:fillRect/>
          </a:stretch>
        </p:blipFill>
        <p:spPr>
          <a:xfrm>
            <a:off x="3388375" y="864200"/>
            <a:ext cx="5374625" cy="3901450"/>
          </a:xfrm>
          <a:prstGeom prst="rect">
            <a:avLst/>
          </a:prstGeom>
          <a:noFill/>
          <a:ln>
            <a:noFill/>
          </a:ln>
        </p:spPr>
      </p:pic>
      <p:sp>
        <p:nvSpPr>
          <p:cNvPr id="121" name="Google Shape;121;p20"/>
          <p:cNvSpPr txBox="1"/>
          <p:nvPr>
            <p:ph type="title"/>
          </p:nvPr>
        </p:nvSpPr>
        <p:spPr>
          <a:xfrm>
            <a:off x="428650" y="254600"/>
            <a:ext cx="491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Vortices and anti-vortices</a:t>
            </a:r>
            <a:endParaRPr/>
          </a:p>
        </p:txBody>
      </p:sp>
      <p:pic>
        <p:nvPicPr>
          <p:cNvPr id="122" name="Google Shape;122;p20"/>
          <p:cNvPicPr preferRelativeResize="0"/>
          <p:nvPr/>
        </p:nvPicPr>
        <p:blipFill>
          <a:blip r:embed="rId4">
            <a:alphaModFix/>
          </a:blip>
          <a:stretch>
            <a:fillRect/>
          </a:stretch>
        </p:blipFill>
        <p:spPr>
          <a:xfrm>
            <a:off x="3994576" y="1168362"/>
            <a:ext cx="912856" cy="900788"/>
          </a:xfrm>
          <a:prstGeom prst="rect">
            <a:avLst/>
          </a:prstGeom>
          <a:noFill/>
          <a:ln>
            <a:noFill/>
          </a:ln>
        </p:spPr>
      </p:pic>
      <p:pic>
        <p:nvPicPr>
          <p:cNvPr id="123" name="Google Shape;123;p20"/>
          <p:cNvPicPr preferRelativeResize="0"/>
          <p:nvPr/>
        </p:nvPicPr>
        <p:blipFill>
          <a:blip r:embed="rId5">
            <a:alphaModFix/>
          </a:blip>
          <a:stretch>
            <a:fillRect/>
          </a:stretch>
        </p:blipFill>
        <p:spPr>
          <a:xfrm>
            <a:off x="6282684" y="1168520"/>
            <a:ext cx="912854" cy="900469"/>
          </a:xfrm>
          <a:prstGeom prst="rect">
            <a:avLst/>
          </a:prstGeom>
          <a:noFill/>
          <a:ln>
            <a:noFill/>
          </a:ln>
        </p:spPr>
      </p:pic>
      <p:sp>
        <p:nvSpPr>
          <p:cNvPr id="124" name="Google Shape;124;p20"/>
          <p:cNvSpPr txBox="1"/>
          <p:nvPr/>
        </p:nvSpPr>
        <p:spPr>
          <a:xfrm>
            <a:off x="172675" y="1450425"/>
            <a:ext cx="32157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nl" sz="1700"/>
              <a:t>Low temperature phase: 	Pairs of vortices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nl" sz="1700"/>
              <a:t>High temperature phase:	Unbinded vortices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ctr">
              <a:spcBef>
                <a:spcPts val="0"/>
              </a:spcBef>
              <a:spcAft>
                <a:spcPts val="0"/>
              </a:spcAft>
              <a:buNone/>
            </a:pPr>
            <a:r>
              <a:rPr lang="nl" sz="1700"/>
              <a:t>Vorticity can be used as an order parameter in the XY model.</a:t>
            </a:r>
            <a:endParaRPr sz="1700"/>
          </a:p>
          <a:p>
            <a:pPr indent="0" lvl="0" marL="457200" rtl="0" algn="l">
              <a:spcBef>
                <a:spcPts val="0"/>
              </a:spcBef>
              <a:spcAft>
                <a:spcPts val="0"/>
              </a:spcAft>
              <a:buNone/>
            </a:pPr>
            <a:r>
              <a:t/>
            </a:r>
            <a:endParaRPr sz="1700"/>
          </a:p>
        </p:txBody>
      </p:sp>
      <p:sp>
        <p:nvSpPr>
          <p:cNvPr id="125" name="Google Shape;125;p20"/>
          <p:cNvSpPr txBox="1"/>
          <p:nvPr/>
        </p:nvSpPr>
        <p:spPr>
          <a:xfrm>
            <a:off x="5014043" y="1397650"/>
            <a:ext cx="9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T=0.0T</a:t>
            </a:r>
            <a:r>
              <a:rPr baseline="-25000" lang="nl"/>
              <a:t>c</a:t>
            </a:r>
            <a:endParaRPr baseline="-25000"/>
          </a:p>
        </p:txBody>
      </p:sp>
      <p:sp>
        <p:nvSpPr>
          <p:cNvPr id="126" name="Google Shape;126;p20"/>
          <p:cNvSpPr txBox="1"/>
          <p:nvPr/>
        </p:nvSpPr>
        <p:spPr>
          <a:xfrm>
            <a:off x="7445725" y="1276700"/>
            <a:ext cx="6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T=3T</a:t>
            </a:r>
            <a:r>
              <a:rPr baseline="-25000" lang="nl"/>
              <a:t>c</a:t>
            </a:r>
            <a:endParaRPr baseline="-25000"/>
          </a:p>
        </p:txBody>
      </p:sp>
      <p:sp>
        <p:nvSpPr>
          <p:cNvPr id="127" name="Google Shape;127;p20"/>
          <p:cNvSpPr txBox="1"/>
          <p:nvPr/>
        </p:nvSpPr>
        <p:spPr>
          <a:xfrm>
            <a:off x="6282675" y="4651275"/>
            <a:ext cx="248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100"/>
              <a:t>L=32,   </a:t>
            </a:r>
            <a:r>
              <a:rPr lang="nl" sz="1100">
                <a:solidFill>
                  <a:schemeClr val="dk1"/>
                </a:solidFill>
              </a:rPr>
              <a:t>τ</a:t>
            </a:r>
            <a:r>
              <a:rPr baseline="-25000" lang="nl" sz="1100">
                <a:solidFill>
                  <a:schemeClr val="dk1"/>
                </a:solidFill>
              </a:rPr>
              <a:t>relax </a:t>
            </a:r>
            <a:r>
              <a:rPr lang="nl" sz="1100">
                <a:solidFill>
                  <a:schemeClr val="dk1"/>
                </a:solidFill>
              </a:rPr>
              <a:t>= 500000,   τ</a:t>
            </a:r>
            <a:r>
              <a:rPr baseline="-25000" lang="nl" sz="1100">
                <a:solidFill>
                  <a:schemeClr val="dk1"/>
                </a:solidFill>
              </a:rPr>
              <a:t>extra </a:t>
            </a:r>
            <a:r>
              <a:rPr lang="nl" sz="1100">
                <a:solidFill>
                  <a:schemeClr val="dk1"/>
                </a:solidFill>
              </a:rPr>
              <a:t>= 2000</a:t>
            </a:r>
            <a:endParaRPr sz="1100"/>
          </a:p>
        </p:txBody>
      </p:sp>
      <p:sp>
        <p:nvSpPr>
          <p:cNvPr id="128" name="Google Shape;12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3279575" y="827300"/>
            <a:ext cx="5508323" cy="3906151"/>
          </a:xfrm>
          <a:prstGeom prst="rect">
            <a:avLst/>
          </a:prstGeom>
          <a:noFill/>
          <a:ln>
            <a:noFill/>
          </a:ln>
        </p:spPr>
      </p:pic>
      <p:sp>
        <p:nvSpPr>
          <p:cNvPr id="134" name="Google Shape;134;p21"/>
          <p:cNvSpPr txBox="1"/>
          <p:nvPr>
            <p:ph type="title"/>
          </p:nvPr>
        </p:nvSpPr>
        <p:spPr>
          <a:xfrm>
            <a:off x="428650" y="254600"/>
            <a:ext cx="4915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nl"/>
              <a:t>Vortices and anti-vortices</a:t>
            </a:r>
            <a:endParaRPr/>
          </a:p>
        </p:txBody>
      </p:sp>
      <p:sp>
        <p:nvSpPr>
          <p:cNvPr id="135" name="Google Shape;135;p21"/>
          <p:cNvSpPr txBox="1"/>
          <p:nvPr/>
        </p:nvSpPr>
        <p:spPr>
          <a:xfrm>
            <a:off x="172675" y="1450425"/>
            <a:ext cx="32157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nl" sz="1700"/>
              <a:t>Low temperature phase: 	Pairs of vortices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nl" sz="1700"/>
              <a:t>High temperature phase:	Unbinded vortices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ctr">
              <a:spcBef>
                <a:spcPts val="0"/>
              </a:spcBef>
              <a:spcAft>
                <a:spcPts val="0"/>
              </a:spcAft>
              <a:buNone/>
            </a:pPr>
            <a:r>
              <a:rPr lang="nl" sz="1700"/>
              <a:t>Vorticity can be used as an order parameter in the XY model?</a:t>
            </a:r>
            <a:endParaRPr sz="1700"/>
          </a:p>
          <a:p>
            <a:pPr indent="0" lvl="0" marL="457200" rtl="0" algn="l">
              <a:spcBef>
                <a:spcPts val="0"/>
              </a:spcBef>
              <a:spcAft>
                <a:spcPts val="0"/>
              </a:spcAft>
              <a:buNone/>
            </a:pPr>
            <a:r>
              <a:t/>
            </a:r>
            <a:endParaRPr sz="1700"/>
          </a:p>
        </p:txBody>
      </p:sp>
      <p:pic>
        <p:nvPicPr>
          <p:cNvPr id="136" name="Google Shape;136;p21"/>
          <p:cNvPicPr preferRelativeResize="0"/>
          <p:nvPr/>
        </p:nvPicPr>
        <p:blipFill>
          <a:blip r:embed="rId4">
            <a:alphaModFix/>
          </a:blip>
          <a:stretch>
            <a:fillRect/>
          </a:stretch>
        </p:blipFill>
        <p:spPr>
          <a:xfrm>
            <a:off x="6333150" y="1105025"/>
            <a:ext cx="1022099" cy="1014650"/>
          </a:xfrm>
          <a:prstGeom prst="rect">
            <a:avLst/>
          </a:prstGeom>
          <a:noFill/>
          <a:ln>
            <a:noFill/>
          </a:ln>
        </p:spPr>
      </p:pic>
      <p:pic>
        <p:nvPicPr>
          <p:cNvPr id="137" name="Google Shape;137;p21"/>
          <p:cNvPicPr preferRelativeResize="0"/>
          <p:nvPr/>
        </p:nvPicPr>
        <p:blipFill>
          <a:blip r:embed="rId5">
            <a:alphaModFix/>
          </a:blip>
          <a:stretch>
            <a:fillRect/>
          </a:stretch>
        </p:blipFill>
        <p:spPr>
          <a:xfrm>
            <a:off x="4008275" y="1136075"/>
            <a:ext cx="937150" cy="923325"/>
          </a:xfrm>
          <a:prstGeom prst="rect">
            <a:avLst/>
          </a:prstGeom>
          <a:noFill/>
          <a:ln>
            <a:noFill/>
          </a:ln>
        </p:spPr>
      </p:pic>
      <p:sp>
        <p:nvSpPr>
          <p:cNvPr id="138" name="Google Shape;138;p21"/>
          <p:cNvSpPr txBox="1"/>
          <p:nvPr/>
        </p:nvSpPr>
        <p:spPr>
          <a:xfrm>
            <a:off x="5014043" y="1397650"/>
            <a:ext cx="9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T=0.5T</a:t>
            </a:r>
            <a:r>
              <a:rPr baseline="-25000" lang="nl"/>
              <a:t>c</a:t>
            </a:r>
            <a:endParaRPr baseline="-25000"/>
          </a:p>
        </p:txBody>
      </p:sp>
      <p:sp>
        <p:nvSpPr>
          <p:cNvPr id="139" name="Google Shape;139;p21"/>
          <p:cNvSpPr txBox="1"/>
          <p:nvPr/>
        </p:nvSpPr>
        <p:spPr>
          <a:xfrm>
            <a:off x="7807375" y="1276700"/>
            <a:ext cx="6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a:t>T=2T</a:t>
            </a:r>
            <a:r>
              <a:rPr baseline="-25000" lang="nl"/>
              <a:t>c</a:t>
            </a:r>
            <a:endParaRPr baseline="-25000"/>
          </a:p>
        </p:txBody>
      </p:sp>
      <p:sp>
        <p:nvSpPr>
          <p:cNvPr id="140" name="Google Shape;140;p21"/>
          <p:cNvSpPr txBox="1"/>
          <p:nvPr/>
        </p:nvSpPr>
        <p:spPr>
          <a:xfrm>
            <a:off x="6282675" y="4651275"/>
            <a:ext cx="248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100"/>
              <a:t>L=32,   </a:t>
            </a:r>
            <a:r>
              <a:rPr lang="nl" sz="1100">
                <a:solidFill>
                  <a:schemeClr val="dk1"/>
                </a:solidFill>
              </a:rPr>
              <a:t>τ</a:t>
            </a:r>
            <a:r>
              <a:rPr baseline="-25000" lang="nl" sz="1100">
                <a:solidFill>
                  <a:schemeClr val="dk1"/>
                </a:solidFill>
              </a:rPr>
              <a:t>relax </a:t>
            </a:r>
            <a:r>
              <a:rPr lang="nl" sz="1100">
                <a:solidFill>
                  <a:schemeClr val="dk1"/>
                </a:solidFill>
              </a:rPr>
              <a:t>= 500000,   τ</a:t>
            </a:r>
            <a:r>
              <a:rPr baseline="-25000" lang="nl" sz="1100">
                <a:solidFill>
                  <a:schemeClr val="dk1"/>
                </a:solidFill>
              </a:rPr>
              <a:t>extra </a:t>
            </a:r>
            <a:r>
              <a:rPr lang="nl" sz="1100">
                <a:solidFill>
                  <a:schemeClr val="dk1"/>
                </a:solidFill>
              </a:rPr>
              <a:t>= 2000</a:t>
            </a:r>
            <a:endParaRPr sz="1100"/>
          </a:p>
        </p:txBody>
      </p:sp>
      <p:sp>
        <p:nvSpPr>
          <p:cNvPr id="141" name="Google Shape;14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